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8" r:id="rId3"/>
    <p:sldId id="257" r:id="rId4"/>
    <p:sldId id="282" r:id="rId5"/>
    <p:sldId id="259" r:id="rId6"/>
    <p:sldId id="261" r:id="rId7"/>
    <p:sldId id="262" r:id="rId8"/>
    <p:sldId id="280" r:id="rId9"/>
    <p:sldId id="263" r:id="rId10"/>
    <p:sldId id="266" r:id="rId11"/>
    <p:sldId id="281" r:id="rId12"/>
    <p:sldId id="279" r:id="rId13"/>
    <p:sldId id="267" r:id="rId14"/>
    <p:sldId id="284" r:id="rId15"/>
    <p:sldId id="283" r:id="rId16"/>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52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106EF7-CCFE-3440-B42C-5B1E9D5E710F}" type="datetimeFigureOut">
              <a:rPr lang="nl-NL" smtClean="0"/>
              <a:t>12-01-18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2CD5C9-709A-8C44-B90A-7D8B6C51154C}" type="slidenum">
              <a:rPr lang="nl-NL" smtClean="0"/>
              <a:t>‹nr.›</a:t>
            </a:fld>
            <a:endParaRPr lang="nl-NL"/>
          </a:p>
        </p:txBody>
      </p:sp>
    </p:spTree>
    <p:extLst>
      <p:ext uri="{BB962C8B-B14F-4D97-AF65-F5344CB8AC3E}">
        <p14:creationId xmlns:p14="http://schemas.microsoft.com/office/powerpoint/2010/main" val="24629260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https</a:t>
            </a:r>
            <a:r>
              <a:rPr lang="nl-NL" dirty="0" smtClean="0"/>
              <a:t>://</a:t>
            </a:r>
            <a:r>
              <a:rPr lang="nl-NL" dirty="0" err="1" smtClean="0"/>
              <a:t>wikikids.nl</a:t>
            </a:r>
            <a:r>
              <a:rPr lang="nl-NL" dirty="0" smtClean="0"/>
              <a:t>/Marxisme</a:t>
            </a:r>
            <a:endParaRPr lang="nl-NL" dirty="0"/>
          </a:p>
        </p:txBody>
      </p:sp>
      <p:sp>
        <p:nvSpPr>
          <p:cNvPr id="4" name="Tijdelijke aanduiding voor dianummer 3"/>
          <p:cNvSpPr>
            <a:spLocks noGrp="1"/>
          </p:cNvSpPr>
          <p:nvPr>
            <p:ph type="sldNum" sz="quarter" idx="10"/>
          </p:nvPr>
        </p:nvSpPr>
        <p:spPr/>
        <p:txBody>
          <a:bodyPr/>
          <a:lstStyle/>
          <a:p>
            <a:fld id="{3B2CD5C9-709A-8C44-B90A-7D8B6C51154C}" type="slidenum">
              <a:rPr lang="nl-NL" smtClean="0"/>
              <a:t>3</a:t>
            </a:fld>
            <a:endParaRPr lang="nl-NL"/>
          </a:p>
        </p:txBody>
      </p:sp>
    </p:spTree>
    <p:extLst>
      <p:ext uri="{BB962C8B-B14F-4D97-AF65-F5344CB8AC3E}">
        <p14:creationId xmlns:p14="http://schemas.microsoft.com/office/powerpoint/2010/main" val="3541386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automatisme, werkdruk, sociale verdrukking, stress, werkloosheid, ... </a:t>
            </a:r>
            <a:endParaRPr lang="nl-NL" dirty="0"/>
          </a:p>
        </p:txBody>
      </p:sp>
      <p:sp>
        <p:nvSpPr>
          <p:cNvPr id="4" name="Tijdelijke aanduiding voor dianummer 3"/>
          <p:cNvSpPr>
            <a:spLocks noGrp="1"/>
          </p:cNvSpPr>
          <p:nvPr>
            <p:ph type="sldNum" sz="quarter" idx="10"/>
          </p:nvPr>
        </p:nvSpPr>
        <p:spPr/>
        <p:txBody>
          <a:bodyPr/>
          <a:lstStyle/>
          <a:p>
            <a:fld id="{3B2CD5C9-709A-8C44-B90A-7D8B6C51154C}" type="slidenum">
              <a:rPr lang="nl-NL" smtClean="0"/>
              <a:t>13</a:t>
            </a:fld>
            <a:endParaRPr lang="nl-NL"/>
          </a:p>
        </p:txBody>
      </p:sp>
    </p:spTree>
    <p:extLst>
      <p:ext uri="{BB962C8B-B14F-4D97-AF65-F5344CB8AC3E}">
        <p14:creationId xmlns:p14="http://schemas.microsoft.com/office/powerpoint/2010/main" val="3271744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a:t>
            </a:r>
            <a:r>
              <a:rPr lang="nl-NL" i="1" dirty="0" smtClean="0"/>
              <a:t>satire</a:t>
            </a:r>
            <a:r>
              <a:rPr lang="nl-NL" dirty="0" smtClean="0"/>
              <a:t> is een kunstvorm waarbij vaak op humoristische wijze maatschappijkritiek wordt gegeven. </a:t>
            </a:r>
            <a:endParaRPr lang="nl-NL" dirty="0"/>
          </a:p>
        </p:txBody>
      </p:sp>
      <p:sp>
        <p:nvSpPr>
          <p:cNvPr id="4" name="Tijdelijke aanduiding voor dianummer 3"/>
          <p:cNvSpPr>
            <a:spLocks noGrp="1"/>
          </p:cNvSpPr>
          <p:nvPr>
            <p:ph type="sldNum" sz="quarter" idx="10"/>
          </p:nvPr>
        </p:nvSpPr>
        <p:spPr/>
        <p:txBody>
          <a:bodyPr/>
          <a:lstStyle/>
          <a:p>
            <a:fld id="{3B2CD5C9-709A-8C44-B90A-7D8B6C51154C}" type="slidenum">
              <a:rPr lang="nl-NL" smtClean="0"/>
              <a:t>14</a:t>
            </a:fld>
            <a:endParaRPr lang="nl-NL"/>
          </a:p>
        </p:txBody>
      </p:sp>
    </p:spTree>
    <p:extLst>
      <p:ext uri="{BB962C8B-B14F-4D97-AF65-F5344CB8AC3E}">
        <p14:creationId xmlns:p14="http://schemas.microsoft.com/office/powerpoint/2010/main" val="3993918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https</a:t>
            </a:r>
            <a:r>
              <a:rPr lang="nl-NL" dirty="0" smtClean="0"/>
              <a:t>://</a:t>
            </a:r>
            <a:r>
              <a:rPr lang="nl-NL" dirty="0" err="1" smtClean="0"/>
              <a:t>wikikids.nl</a:t>
            </a:r>
            <a:r>
              <a:rPr lang="nl-NL" dirty="0" smtClean="0"/>
              <a:t>/Marxisme</a:t>
            </a:r>
            <a:endParaRPr lang="nl-NL" dirty="0"/>
          </a:p>
        </p:txBody>
      </p:sp>
      <p:sp>
        <p:nvSpPr>
          <p:cNvPr id="4" name="Tijdelijke aanduiding voor dianummer 3"/>
          <p:cNvSpPr>
            <a:spLocks noGrp="1"/>
          </p:cNvSpPr>
          <p:nvPr>
            <p:ph type="sldNum" sz="quarter" idx="10"/>
          </p:nvPr>
        </p:nvSpPr>
        <p:spPr/>
        <p:txBody>
          <a:bodyPr/>
          <a:lstStyle/>
          <a:p>
            <a:fld id="{3B2CD5C9-709A-8C44-B90A-7D8B6C51154C}" type="slidenum">
              <a:rPr lang="nl-NL" smtClean="0"/>
              <a:t>4</a:t>
            </a:fld>
            <a:endParaRPr lang="nl-NL"/>
          </a:p>
        </p:txBody>
      </p:sp>
    </p:spTree>
    <p:extLst>
      <p:ext uri="{BB962C8B-B14F-4D97-AF65-F5344CB8AC3E}">
        <p14:creationId xmlns:p14="http://schemas.microsoft.com/office/powerpoint/2010/main" val="3541386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solidFill>
                <a:srgbClr val="FF0000"/>
              </a:solidFill>
            </a:endParaRPr>
          </a:p>
        </p:txBody>
      </p:sp>
      <p:sp>
        <p:nvSpPr>
          <p:cNvPr id="4" name="Tijdelijke aanduiding voor dianummer 3"/>
          <p:cNvSpPr>
            <a:spLocks noGrp="1"/>
          </p:cNvSpPr>
          <p:nvPr>
            <p:ph type="sldNum" sz="quarter" idx="10"/>
          </p:nvPr>
        </p:nvSpPr>
        <p:spPr/>
        <p:txBody>
          <a:bodyPr/>
          <a:lstStyle/>
          <a:p>
            <a:fld id="{3B2CD5C9-709A-8C44-B90A-7D8B6C51154C}" type="slidenum">
              <a:rPr lang="nl-NL" smtClean="0"/>
              <a:t>5</a:t>
            </a:fld>
            <a:endParaRPr lang="nl-NL"/>
          </a:p>
        </p:txBody>
      </p:sp>
    </p:spTree>
    <p:extLst>
      <p:ext uri="{BB962C8B-B14F-4D97-AF65-F5344CB8AC3E}">
        <p14:creationId xmlns:p14="http://schemas.microsoft.com/office/powerpoint/2010/main" val="1549123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solidFill>
                  <a:srgbClr val="FF0000"/>
                </a:solidFill>
              </a:rPr>
              <a:t>. Arbeiders worden realistisch uitgebeeld, bazen als kwaadaardige onpersoonlijke karikaturen.</a:t>
            </a:r>
          </a:p>
          <a:p>
            <a:endParaRPr lang="nl-NL" dirty="0"/>
          </a:p>
        </p:txBody>
      </p:sp>
      <p:sp>
        <p:nvSpPr>
          <p:cNvPr id="4" name="Tijdelijke aanduiding voor dianummer 3"/>
          <p:cNvSpPr>
            <a:spLocks noGrp="1"/>
          </p:cNvSpPr>
          <p:nvPr>
            <p:ph type="sldNum" sz="quarter" idx="10"/>
          </p:nvPr>
        </p:nvSpPr>
        <p:spPr/>
        <p:txBody>
          <a:bodyPr/>
          <a:lstStyle/>
          <a:p>
            <a:fld id="{3B2CD5C9-709A-8C44-B90A-7D8B6C51154C}" type="slidenum">
              <a:rPr lang="nl-NL" smtClean="0"/>
              <a:t>6</a:t>
            </a:fld>
            <a:endParaRPr lang="nl-NL"/>
          </a:p>
        </p:txBody>
      </p:sp>
    </p:spTree>
    <p:extLst>
      <p:ext uri="{BB962C8B-B14F-4D97-AF65-F5344CB8AC3E}">
        <p14:creationId xmlns:p14="http://schemas.microsoft.com/office/powerpoint/2010/main" val="2780170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nl-NL" b="1" dirty="0" smtClean="0"/>
              <a:t>vergelijking</a:t>
            </a:r>
            <a:r>
              <a:rPr lang="nl-NL" dirty="0" smtClean="0"/>
              <a:t>: de massa wordt vermoord door de soldaten; deze beelden worden afgewisseld met beelden van het slachten van een rund.</a:t>
            </a:r>
            <a:br>
              <a:rPr lang="nl-NL" dirty="0" smtClean="0"/>
            </a:br>
            <a:r>
              <a:rPr lang="nl-NL" dirty="0" smtClean="0"/>
              <a:t>- </a:t>
            </a:r>
            <a:r>
              <a:rPr lang="nl-NL" b="1" dirty="0" smtClean="0"/>
              <a:t>tijd rekken</a:t>
            </a:r>
            <a:r>
              <a:rPr lang="nl-NL" dirty="0" smtClean="0"/>
              <a:t>: de trappenscène wordt door veel herhalingen langer dan in werkelijkheid zou kunnen (de trage reactie van de moeder).</a:t>
            </a:r>
            <a:br>
              <a:rPr lang="nl-NL" dirty="0" smtClean="0"/>
            </a:br>
            <a:r>
              <a:rPr lang="nl-NL" dirty="0" smtClean="0"/>
              <a:t>- </a:t>
            </a:r>
            <a:r>
              <a:rPr lang="nl-NL" b="1" dirty="0" smtClean="0"/>
              <a:t>suggestieve cameravoering</a:t>
            </a:r>
            <a:r>
              <a:rPr lang="nl-NL" dirty="0" smtClean="0"/>
              <a:t>: de symmetrische trappen, uniformen en de soldaten die niet met hun hoofd in beeld komen suggereren koele meedogenloosheid, terwijl de massa wel met angstige gezichten in beeld komt.</a:t>
            </a:r>
          </a:p>
          <a:p>
            <a:pPr marL="0" marR="0" indent="0" algn="l" defTabSz="457200" rtl="0" eaLnBrk="1" fontAlgn="auto" latinLnBrk="0" hangingPunct="1">
              <a:lnSpc>
                <a:spcPct val="100000"/>
              </a:lnSpc>
              <a:spcBef>
                <a:spcPts val="0"/>
              </a:spcBef>
              <a:spcAft>
                <a:spcPts val="0"/>
              </a:spcAft>
              <a:buClrTx/>
              <a:buSzTx/>
              <a:buFontTx/>
              <a:buNone/>
              <a:tabLst/>
              <a:defRPr/>
            </a:pPr>
            <a:r>
              <a:rPr lang="nl-NL" sz="1200" dirty="0" smtClean="0"/>
              <a:t>Om </a:t>
            </a:r>
            <a:r>
              <a:rPr lang="nl-NL" sz="1200" b="1" dirty="0" smtClean="0"/>
              <a:t>extra drama </a:t>
            </a:r>
            <a:r>
              <a:rPr lang="nl-NL" sz="1200" dirty="0" smtClean="0"/>
              <a:t>aan deze scène toe te voegen liet </a:t>
            </a:r>
            <a:r>
              <a:rPr lang="nl-NL" sz="1200" dirty="0" err="1" smtClean="0"/>
              <a:t>Eisenstein</a:t>
            </a:r>
            <a:r>
              <a:rPr lang="nl-NL" sz="1200" dirty="0" smtClean="0"/>
              <a:t> een kinderwagen met baby erin de trap afrollen nadat de moeder door een kogel is getroffen.</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nl-NL" dirty="0"/>
          </a:p>
        </p:txBody>
      </p:sp>
      <p:sp>
        <p:nvSpPr>
          <p:cNvPr id="4" name="Tijdelijke aanduiding voor dianummer 3"/>
          <p:cNvSpPr>
            <a:spLocks noGrp="1"/>
          </p:cNvSpPr>
          <p:nvPr>
            <p:ph type="sldNum" sz="quarter" idx="10"/>
          </p:nvPr>
        </p:nvSpPr>
        <p:spPr/>
        <p:txBody>
          <a:bodyPr/>
          <a:lstStyle/>
          <a:p>
            <a:fld id="{3B2CD5C9-709A-8C44-B90A-7D8B6C51154C}" type="slidenum">
              <a:rPr lang="nl-NL" smtClean="0"/>
              <a:t>7</a:t>
            </a:fld>
            <a:endParaRPr lang="nl-NL"/>
          </a:p>
        </p:txBody>
      </p:sp>
    </p:spTree>
    <p:extLst>
      <p:ext uri="{BB962C8B-B14F-4D97-AF65-F5344CB8AC3E}">
        <p14:creationId xmlns:p14="http://schemas.microsoft.com/office/powerpoint/2010/main" val="3217527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u="sng" dirty="0" smtClean="0">
              <a:solidFill>
                <a:srgbClr val="FF0000"/>
              </a:solidFill>
            </a:endParaRPr>
          </a:p>
        </p:txBody>
      </p:sp>
      <p:sp>
        <p:nvSpPr>
          <p:cNvPr id="4" name="Tijdelijke aanduiding voor dianummer 3"/>
          <p:cNvSpPr>
            <a:spLocks noGrp="1"/>
          </p:cNvSpPr>
          <p:nvPr>
            <p:ph type="sldNum" sz="quarter" idx="10"/>
          </p:nvPr>
        </p:nvSpPr>
        <p:spPr/>
        <p:txBody>
          <a:bodyPr/>
          <a:lstStyle/>
          <a:p>
            <a:fld id="{3B2CD5C9-709A-8C44-B90A-7D8B6C51154C}" type="slidenum">
              <a:rPr lang="nl-NL" smtClean="0"/>
              <a:t>8</a:t>
            </a:fld>
            <a:endParaRPr lang="nl-NL"/>
          </a:p>
        </p:txBody>
      </p:sp>
    </p:spTree>
    <p:extLst>
      <p:ext uri="{BB962C8B-B14F-4D97-AF65-F5344CB8AC3E}">
        <p14:creationId xmlns:p14="http://schemas.microsoft.com/office/powerpoint/2010/main" val="1549123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Toen Hitler en de nazi’s de macht in Duitsland over gingen nemen, had dat ook gevolgen voor de kunst. Er werd onderscheid gemaakt tussen ‘goede’ en ‘slechte’ kunst. Het soort kunst dat door Hitler geaccepteerd werd, werd Arische kunst genoemd. Het is moeilijk te zeggen wat Hitler verstond onder Arische kunst. Duidelijk is dat de kunstwerken geen on-Duitse en </a:t>
            </a:r>
            <a:r>
              <a:rPr lang="nl-NL" b="1" dirty="0" err="1" smtClean="0"/>
              <a:t>pacificistische</a:t>
            </a:r>
            <a:r>
              <a:rPr lang="nl-NL" b="1" dirty="0" smtClean="0"/>
              <a:t> kenmerken mocht vertonen. Ook mocht de kunstenaar niet van Joodse afkomst zijn</a:t>
            </a:r>
            <a:endParaRPr lang="nl-NL" dirty="0"/>
          </a:p>
        </p:txBody>
      </p:sp>
      <p:sp>
        <p:nvSpPr>
          <p:cNvPr id="4" name="Tijdelijke aanduiding voor dianummer 3"/>
          <p:cNvSpPr>
            <a:spLocks noGrp="1"/>
          </p:cNvSpPr>
          <p:nvPr>
            <p:ph type="sldNum" sz="quarter" idx="10"/>
          </p:nvPr>
        </p:nvSpPr>
        <p:spPr/>
        <p:txBody>
          <a:bodyPr/>
          <a:lstStyle/>
          <a:p>
            <a:fld id="{3B2CD5C9-709A-8C44-B90A-7D8B6C51154C}" type="slidenum">
              <a:rPr lang="nl-NL" smtClean="0"/>
              <a:t>9</a:t>
            </a:fld>
            <a:endParaRPr lang="nl-NL"/>
          </a:p>
        </p:txBody>
      </p:sp>
    </p:spTree>
    <p:extLst>
      <p:ext uri="{BB962C8B-B14F-4D97-AF65-F5344CB8AC3E}">
        <p14:creationId xmlns:p14="http://schemas.microsoft.com/office/powerpoint/2010/main" val="2882636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nl-NL" dirty="0" smtClean="0"/>
              <a:t>Mensen staan op hun tenen op Hitler te kunnen zien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nl-NL" dirty="0" smtClean="0"/>
              <a:t>veel mensen die Hitler aanbidden.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nl-NL" dirty="0" smtClean="0"/>
              <a:t> veel applaus voor Hitler. </a:t>
            </a:r>
            <a:br>
              <a:rPr lang="nl-NL" dirty="0" smtClean="0"/>
            </a:br>
            <a:endParaRPr lang="nl-NL" dirty="0" smtClean="0"/>
          </a:p>
        </p:txBody>
      </p:sp>
      <p:sp>
        <p:nvSpPr>
          <p:cNvPr id="4" name="Tijdelijke aanduiding voor dianummer 3"/>
          <p:cNvSpPr>
            <a:spLocks noGrp="1"/>
          </p:cNvSpPr>
          <p:nvPr>
            <p:ph type="sldNum" sz="quarter" idx="10"/>
          </p:nvPr>
        </p:nvSpPr>
        <p:spPr/>
        <p:txBody>
          <a:bodyPr/>
          <a:lstStyle/>
          <a:p>
            <a:fld id="{3B2CD5C9-709A-8C44-B90A-7D8B6C51154C}" type="slidenum">
              <a:rPr lang="nl-NL" smtClean="0"/>
              <a:t>10</a:t>
            </a:fld>
            <a:endParaRPr lang="nl-NL"/>
          </a:p>
        </p:txBody>
      </p:sp>
    </p:spTree>
    <p:extLst>
      <p:ext uri="{BB962C8B-B14F-4D97-AF65-F5344CB8AC3E}">
        <p14:creationId xmlns:p14="http://schemas.microsoft.com/office/powerpoint/2010/main" val="2819693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sz="1200" dirty="0" smtClean="0"/>
              <a:t>Hitler schuin van onderen te filmen zodat hij groter en dus machtiger lijkt. </a:t>
            </a:r>
            <a:br>
              <a:rPr lang="nl-NL" sz="1200" dirty="0" smtClean="0"/>
            </a:br>
            <a:r>
              <a:rPr lang="nl-NL" sz="1200" dirty="0" smtClean="0"/>
              <a:t>- </a:t>
            </a:r>
            <a:r>
              <a:rPr lang="nl-NL" sz="1200" dirty="0" err="1" smtClean="0"/>
              <a:t>Hitlers</a:t>
            </a:r>
            <a:r>
              <a:rPr lang="nl-NL" sz="1200" dirty="0" smtClean="0"/>
              <a:t>' stem heel krachtig te laten lijken door hem hard op te nemen. </a:t>
            </a:r>
            <a:br>
              <a:rPr lang="nl-NL" sz="1200" dirty="0" smtClean="0"/>
            </a:br>
            <a:r>
              <a:rPr lang="nl-NL" sz="1200" dirty="0" smtClean="0"/>
              <a:t>- Het zo laten lijken dat iedereen Hitler aanbidt. </a:t>
            </a:r>
            <a:br>
              <a:rPr lang="nl-NL" sz="1200" dirty="0" smtClean="0"/>
            </a:br>
            <a:r>
              <a:rPr lang="nl-NL" sz="1200" dirty="0" smtClean="0"/>
              <a:t>- Hitler alleen maar staande te filmen, zo staat hij boven de rest van de mensen. </a:t>
            </a:r>
            <a:br>
              <a:rPr lang="nl-NL" sz="1200" dirty="0" smtClean="0"/>
            </a:br>
            <a:r>
              <a:rPr lang="nl-NL" sz="1200" dirty="0" smtClean="0"/>
              <a:t>- Hitler alleen maar te filmen als hij serieus is. </a:t>
            </a:r>
            <a:br>
              <a:rPr lang="nl-NL" sz="1200" dirty="0" smtClean="0"/>
            </a:br>
            <a:r>
              <a:rPr lang="nl-NL" sz="1200" dirty="0" smtClean="0"/>
              <a:t>- Het te laten lijken dat Hitler 'licht' bracht in de donkere tijden; je ziet de Nazi/NSDAP vlag (met daarop het hakenkruis) verschijnen en de zon gaat schijnen. </a:t>
            </a:r>
            <a:br>
              <a:rPr lang="nl-NL" sz="1200" dirty="0" smtClean="0"/>
            </a:br>
            <a:r>
              <a:rPr lang="nl-NL" sz="1200" dirty="0" smtClean="0"/>
              <a:t>- Het in beeld brengen van militairen. </a:t>
            </a:r>
            <a:br>
              <a:rPr lang="nl-NL" sz="1200" dirty="0" smtClean="0"/>
            </a:br>
            <a:r>
              <a:rPr lang="nl-NL" sz="1200" dirty="0" smtClean="0"/>
              <a:t>- Het laten lijken dat iedereen naar hem luistert</a:t>
            </a:r>
          </a:p>
          <a:p>
            <a:pPr marL="171450" indent="-171450">
              <a:buFontTx/>
              <a:buChar char="-"/>
            </a:pPr>
            <a:endParaRPr lang="nl-NL" sz="1200" dirty="0" smtClean="0"/>
          </a:p>
        </p:txBody>
      </p:sp>
      <p:sp>
        <p:nvSpPr>
          <p:cNvPr id="4" name="Tijdelijke aanduiding voor dianummer 3"/>
          <p:cNvSpPr>
            <a:spLocks noGrp="1"/>
          </p:cNvSpPr>
          <p:nvPr>
            <p:ph type="sldNum" sz="quarter" idx="10"/>
          </p:nvPr>
        </p:nvSpPr>
        <p:spPr/>
        <p:txBody>
          <a:bodyPr/>
          <a:lstStyle/>
          <a:p>
            <a:fld id="{3B2CD5C9-709A-8C44-B90A-7D8B6C51154C}" type="slidenum">
              <a:rPr lang="nl-NL" smtClean="0"/>
              <a:t>11</a:t>
            </a:fld>
            <a:endParaRPr lang="nl-NL"/>
          </a:p>
        </p:txBody>
      </p:sp>
    </p:spTree>
    <p:extLst>
      <p:ext uri="{BB962C8B-B14F-4D97-AF65-F5344CB8AC3E}">
        <p14:creationId xmlns:p14="http://schemas.microsoft.com/office/powerpoint/2010/main" val="2819693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705E37A4-9033-7F45-BA9D-245505BB0C59}" type="datetimeFigureOut">
              <a:rPr lang="nl-NL" smtClean="0"/>
              <a:t>12-01-18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AA4E66-5DA2-B04E-B332-5678E15A12EE}" type="slidenum">
              <a:rPr lang="nl-NL" smtClean="0"/>
              <a:t>‹nr.›</a:t>
            </a:fld>
            <a:endParaRPr lang="nl-NL"/>
          </a:p>
        </p:txBody>
      </p:sp>
    </p:spTree>
    <p:extLst>
      <p:ext uri="{BB962C8B-B14F-4D97-AF65-F5344CB8AC3E}">
        <p14:creationId xmlns:p14="http://schemas.microsoft.com/office/powerpoint/2010/main" val="290500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05E37A4-9033-7F45-BA9D-245505BB0C59}" type="datetimeFigureOut">
              <a:rPr lang="nl-NL" smtClean="0"/>
              <a:t>12-01-18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AA4E66-5DA2-B04E-B332-5678E15A12EE}" type="slidenum">
              <a:rPr lang="nl-NL" smtClean="0"/>
              <a:t>‹nr.›</a:t>
            </a:fld>
            <a:endParaRPr lang="nl-NL"/>
          </a:p>
        </p:txBody>
      </p:sp>
    </p:spTree>
    <p:extLst>
      <p:ext uri="{BB962C8B-B14F-4D97-AF65-F5344CB8AC3E}">
        <p14:creationId xmlns:p14="http://schemas.microsoft.com/office/powerpoint/2010/main" val="20474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05E37A4-9033-7F45-BA9D-245505BB0C59}" type="datetimeFigureOut">
              <a:rPr lang="nl-NL" smtClean="0"/>
              <a:t>12-01-18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AA4E66-5DA2-B04E-B332-5678E15A12EE}" type="slidenum">
              <a:rPr lang="nl-NL" smtClean="0"/>
              <a:t>‹nr.›</a:t>
            </a:fld>
            <a:endParaRPr lang="nl-NL"/>
          </a:p>
        </p:txBody>
      </p:sp>
    </p:spTree>
    <p:extLst>
      <p:ext uri="{BB962C8B-B14F-4D97-AF65-F5344CB8AC3E}">
        <p14:creationId xmlns:p14="http://schemas.microsoft.com/office/powerpoint/2010/main" val="1364405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05E37A4-9033-7F45-BA9D-245505BB0C59}" type="datetimeFigureOut">
              <a:rPr lang="nl-NL" smtClean="0"/>
              <a:t>12-01-18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AA4E66-5DA2-B04E-B332-5678E15A12EE}" type="slidenum">
              <a:rPr lang="nl-NL" smtClean="0"/>
              <a:t>‹nr.›</a:t>
            </a:fld>
            <a:endParaRPr lang="nl-NL"/>
          </a:p>
        </p:txBody>
      </p:sp>
    </p:spTree>
    <p:extLst>
      <p:ext uri="{BB962C8B-B14F-4D97-AF65-F5344CB8AC3E}">
        <p14:creationId xmlns:p14="http://schemas.microsoft.com/office/powerpoint/2010/main" val="325230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705E37A4-9033-7F45-BA9D-245505BB0C59}" type="datetimeFigureOut">
              <a:rPr lang="nl-NL" smtClean="0"/>
              <a:t>12-01-18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7AA4E66-5DA2-B04E-B332-5678E15A12EE}" type="slidenum">
              <a:rPr lang="nl-NL" smtClean="0"/>
              <a:t>‹nr.›</a:t>
            </a:fld>
            <a:endParaRPr lang="nl-NL"/>
          </a:p>
        </p:txBody>
      </p:sp>
    </p:spTree>
    <p:extLst>
      <p:ext uri="{BB962C8B-B14F-4D97-AF65-F5344CB8AC3E}">
        <p14:creationId xmlns:p14="http://schemas.microsoft.com/office/powerpoint/2010/main" val="1402508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05E37A4-9033-7F45-BA9D-245505BB0C59}" type="datetimeFigureOut">
              <a:rPr lang="nl-NL" smtClean="0"/>
              <a:t>12-01-18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7AA4E66-5DA2-B04E-B332-5678E15A12EE}" type="slidenum">
              <a:rPr lang="nl-NL" smtClean="0"/>
              <a:t>‹nr.›</a:t>
            </a:fld>
            <a:endParaRPr lang="nl-NL"/>
          </a:p>
        </p:txBody>
      </p:sp>
    </p:spTree>
    <p:extLst>
      <p:ext uri="{BB962C8B-B14F-4D97-AF65-F5344CB8AC3E}">
        <p14:creationId xmlns:p14="http://schemas.microsoft.com/office/powerpoint/2010/main" val="130250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05E37A4-9033-7F45-BA9D-245505BB0C59}" type="datetimeFigureOut">
              <a:rPr lang="nl-NL" smtClean="0"/>
              <a:t>12-01-18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7AA4E66-5DA2-B04E-B332-5678E15A12EE}" type="slidenum">
              <a:rPr lang="nl-NL" smtClean="0"/>
              <a:t>‹nr.›</a:t>
            </a:fld>
            <a:endParaRPr lang="nl-NL"/>
          </a:p>
        </p:txBody>
      </p:sp>
    </p:spTree>
    <p:extLst>
      <p:ext uri="{BB962C8B-B14F-4D97-AF65-F5344CB8AC3E}">
        <p14:creationId xmlns:p14="http://schemas.microsoft.com/office/powerpoint/2010/main" val="2098467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705E37A4-9033-7F45-BA9D-245505BB0C59}" type="datetimeFigureOut">
              <a:rPr lang="nl-NL" smtClean="0"/>
              <a:t>12-01-18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7AA4E66-5DA2-B04E-B332-5678E15A12EE}" type="slidenum">
              <a:rPr lang="nl-NL" smtClean="0"/>
              <a:t>‹nr.›</a:t>
            </a:fld>
            <a:endParaRPr lang="nl-NL"/>
          </a:p>
        </p:txBody>
      </p:sp>
    </p:spTree>
    <p:extLst>
      <p:ext uri="{BB962C8B-B14F-4D97-AF65-F5344CB8AC3E}">
        <p14:creationId xmlns:p14="http://schemas.microsoft.com/office/powerpoint/2010/main" val="406167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05E37A4-9033-7F45-BA9D-245505BB0C59}" type="datetimeFigureOut">
              <a:rPr lang="nl-NL" smtClean="0"/>
              <a:t>12-01-18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7AA4E66-5DA2-B04E-B332-5678E15A12EE}" type="slidenum">
              <a:rPr lang="nl-NL" smtClean="0"/>
              <a:t>‹nr.›</a:t>
            </a:fld>
            <a:endParaRPr lang="nl-NL"/>
          </a:p>
        </p:txBody>
      </p:sp>
    </p:spTree>
    <p:extLst>
      <p:ext uri="{BB962C8B-B14F-4D97-AF65-F5344CB8AC3E}">
        <p14:creationId xmlns:p14="http://schemas.microsoft.com/office/powerpoint/2010/main" val="197169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705E37A4-9033-7F45-BA9D-245505BB0C59}" type="datetimeFigureOut">
              <a:rPr lang="nl-NL" smtClean="0"/>
              <a:t>12-01-18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7AA4E66-5DA2-B04E-B332-5678E15A12EE}" type="slidenum">
              <a:rPr lang="nl-NL" smtClean="0"/>
              <a:t>‹nr.›</a:t>
            </a:fld>
            <a:endParaRPr lang="nl-NL"/>
          </a:p>
        </p:txBody>
      </p:sp>
    </p:spTree>
    <p:extLst>
      <p:ext uri="{BB962C8B-B14F-4D97-AF65-F5344CB8AC3E}">
        <p14:creationId xmlns:p14="http://schemas.microsoft.com/office/powerpoint/2010/main" val="124832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705E37A4-9033-7F45-BA9D-245505BB0C59}" type="datetimeFigureOut">
              <a:rPr lang="nl-NL" smtClean="0"/>
              <a:t>12-01-18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7AA4E66-5DA2-B04E-B332-5678E15A12EE}" type="slidenum">
              <a:rPr lang="nl-NL" smtClean="0"/>
              <a:t>‹nr.›</a:t>
            </a:fld>
            <a:endParaRPr lang="nl-NL"/>
          </a:p>
        </p:txBody>
      </p:sp>
    </p:spTree>
    <p:extLst>
      <p:ext uri="{BB962C8B-B14F-4D97-AF65-F5344CB8AC3E}">
        <p14:creationId xmlns:p14="http://schemas.microsoft.com/office/powerpoint/2010/main" val="5840025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E37A4-9033-7F45-BA9D-245505BB0C59}" type="datetimeFigureOut">
              <a:rPr lang="nl-NL" smtClean="0"/>
              <a:t>12-01-18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A4E66-5DA2-B04E-B332-5678E15A12EE}" type="slidenum">
              <a:rPr lang="nl-NL" smtClean="0"/>
              <a:t>‹nr.›</a:t>
            </a:fld>
            <a:endParaRPr lang="nl-NL"/>
          </a:p>
        </p:txBody>
      </p:sp>
    </p:spTree>
    <p:extLst>
      <p:ext uri="{BB962C8B-B14F-4D97-AF65-F5344CB8AC3E}">
        <p14:creationId xmlns:p14="http://schemas.microsoft.com/office/powerpoint/2010/main" val="2286882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s://vimeo.com/77225416" TargetMode="External"/><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time_continue=201&amp;v=n_kSW2Mh7p0" TargetMode="External"/><Relationship Id="rId4" Type="http://schemas.openxmlformats.org/officeDocument/2006/relationships/image" Target="../media/image17.pn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hyperlink" Target="http://www.youtube.com/watch?v=v6WMXd8Zqm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time_continue=2&amp;v=GLeDdzGUTq0" TargetMode="External"/><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61pWzvQMsU" TargetMode="External"/><Relationship Id="rId4" Type="http://schemas.openxmlformats.org/officeDocument/2006/relationships/hyperlink" Target="http://www.historien.nl/chaplin-en-hitler-in-5-overeenkomsten/" TargetMode="External"/><Relationship Id="rId5" Type="http://schemas.openxmlformats.org/officeDocument/2006/relationships/image" Target="../media/image22.jpeg"/><Relationship Id="rId6"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IJOuoyoMhj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kunst-modernisme.blogspot.nl/p/suprematisme-enconstructivisme.html" TargetMode="External"/><Relationship Id="rId4" Type="http://schemas.openxmlformats.org/officeDocument/2006/relationships/hyperlink" Target="https://www.youtube.com/watch?time_continue=10&amp;v=XbnNQNNvQ5Y" TargetMode="External"/><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hyperlink" Target="http://www.quotenet.nl/Nieuws/Hoe-Donald-Trump-ons-liet-kennismaken-met-een-nieuwe-vorm-van-AI-propaganda-191873" TargetMode="External"/><Relationship Id="rId4" Type="http://schemas.openxmlformats.org/officeDocument/2006/relationships/image" Target="../media/image6.jp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MzXFSBlQOe4" TargetMode="External"/><Relationship Id="rId4" Type="http://schemas.openxmlformats.org/officeDocument/2006/relationships/hyperlink" Target="http://www.youtube.com/watch?v=JOr_CPpx9os" TargetMode="External"/><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jWiDciPuSW4" TargetMode="External"/><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DLEE2UL_N7Q" TargetMode="External"/><Relationship Id="rId4" Type="http://schemas.openxmlformats.org/officeDocument/2006/relationships/image" Target="../media/image10.png"/><Relationship Id="rId5"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x0QAjpeosgU" TargetMode="External"/><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62837"/>
            <a:ext cx="7772400" cy="3237613"/>
          </a:xfrm>
        </p:spPr>
        <p:txBody>
          <a:bodyPr>
            <a:normAutofit fontScale="90000"/>
          </a:bodyPr>
          <a:lstStyle/>
          <a:p>
            <a:r>
              <a:rPr lang="nl-NL" b="1" dirty="0" smtClean="0">
                <a:solidFill>
                  <a:srgbClr val="FFFFFF"/>
                </a:solidFill>
              </a:rPr>
              <a:t>LES 1: film cultuur </a:t>
            </a:r>
            <a:r>
              <a:rPr lang="nl-NL" b="1" dirty="0" smtClean="0">
                <a:solidFill>
                  <a:srgbClr val="FFFFFF"/>
                </a:solidFill>
              </a:rPr>
              <a:t>van het moderne </a:t>
            </a:r>
            <a:r>
              <a:rPr lang="nl-NL" dirty="0" smtClean="0"/>
              <a:t/>
            </a:r>
            <a:br>
              <a:rPr lang="nl-NL" dirty="0" smtClean="0"/>
            </a:br>
            <a:r>
              <a:rPr lang="nl-NL" i="1" dirty="0" smtClean="0"/>
              <a:t>Rusland, Duitsland en Amerika</a:t>
            </a:r>
            <a:r>
              <a:rPr lang="nl-NL" dirty="0" smtClean="0"/>
              <a:t/>
            </a:r>
            <a:br>
              <a:rPr lang="nl-NL" dirty="0" smtClean="0"/>
            </a:br>
            <a:r>
              <a:rPr lang="nl-NL" dirty="0" smtClean="0"/>
              <a:t>KUNST EN MACHT</a:t>
            </a:r>
            <a:br>
              <a:rPr lang="nl-NL" dirty="0" smtClean="0"/>
            </a:br>
            <a:endParaRPr lang="nl-NL" dirty="0"/>
          </a:p>
        </p:txBody>
      </p:sp>
      <p:pic>
        <p:nvPicPr>
          <p:cNvPr id="4" name="irc_mi" descr="http://www.doctormacro.com/Images/Chaplin,%20Charlie/Annex/Annex%20-%20Chaplin,%20Charlie%20%28Modern%20Times%29_04.jpg"/>
          <p:cNvPicPr/>
          <p:nvPr/>
        </p:nvPicPr>
        <p:blipFill>
          <a:blip r:embed="rId2">
            <a:extLst>
              <a:ext uri="{28A0092B-C50C-407E-A947-70E740481C1C}">
                <a14:useLocalDpi xmlns:a14="http://schemas.microsoft.com/office/drawing/2010/main" val="0"/>
              </a:ext>
            </a:extLst>
          </a:blip>
          <a:srcRect/>
          <a:stretch>
            <a:fillRect/>
          </a:stretch>
        </p:blipFill>
        <p:spPr bwMode="auto">
          <a:xfrm>
            <a:off x="6347379" y="4627963"/>
            <a:ext cx="2796621" cy="1839507"/>
          </a:xfrm>
          <a:prstGeom prst="rect">
            <a:avLst/>
          </a:prstGeom>
          <a:noFill/>
          <a:ln>
            <a:noFill/>
          </a:ln>
        </p:spPr>
      </p:pic>
      <p:pic>
        <p:nvPicPr>
          <p:cNvPr id="5" name="Afbeelding 4" descr="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7964"/>
            <a:ext cx="3333335" cy="1839507"/>
          </a:xfrm>
          <a:prstGeom prst="rect">
            <a:avLst/>
          </a:prstGeom>
        </p:spPr>
      </p:pic>
      <p:pic>
        <p:nvPicPr>
          <p:cNvPr id="6" name="irc_mi" descr="http://www.geschiedenis24.nl/.imaging/stk/geschiedenis/zoom/media/geschiedenis/nieuws/twee/2009/December/42860924/original/42860924.jpeg"/>
          <p:cNvPicPr/>
          <p:nvPr/>
        </p:nvPicPr>
        <p:blipFill>
          <a:blip r:embed="rId4">
            <a:extLst>
              <a:ext uri="{28A0092B-C50C-407E-A947-70E740481C1C}">
                <a14:useLocalDpi xmlns:a14="http://schemas.microsoft.com/office/drawing/2010/main" val="0"/>
              </a:ext>
            </a:extLst>
          </a:blip>
          <a:srcRect/>
          <a:stretch>
            <a:fillRect/>
          </a:stretch>
        </p:blipFill>
        <p:spPr bwMode="auto">
          <a:xfrm>
            <a:off x="3532785" y="4627964"/>
            <a:ext cx="2662582" cy="1839506"/>
          </a:xfrm>
          <a:prstGeom prst="rect">
            <a:avLst/>
          </a:prstGeom>
          <a:noFill/>
          <a:ln>
            <a:noFill/>
          </a:ln>
        </p:spPr>
      </p:pic>
    </p:spTree>
    <p:extLst>
      <p:ext uri="{BB962C8B-B14F-4D97-AF65-F5344CB8AC3E}">
        <p14:creationId xmlns:p14="http://schemas.microsoft.com/office/powerpoint/2010/main" val="26358480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22252" y="1283933"/>
            <a:ext cx="4684962" cy="5464824"/>
          </a:xfrm>
        </p:spPr>
        <p:txBody>
          <a:bodyPr>
            <a:normAutofit lnSpcReduction="10000"/>
          </a:bodyPr>
          <a:lstStyle/>
          <a:p>
            <a:pPr marL="0" indent="0">
              <a:buNone/>
            </a:pPr>
            <a:r>
              <a:rPr lang="nl-NL" sz="1600" b="1" dirty="0" smtClean="0"/>
              <a:t>THRIUMF DES WILLENS</a:t>
            </a:r>
          </a:p>
          <a:p>
            <a:pPr marL="0" indent="0">
              <a:buNone/>
            </a:pPr>
            <a:r>
              <a:rPr lang="nl-NL" sz="1600" dirty="0" smtClean="0"/>
              <a:t>Film die de strak geregisseerde partijdag van 1934 in Neurenberg heeft gelegd: </a:t>
            </a:r>
            <a:r>
              <a:rPr lang="nl-NL" sz="1600" b="1" dirty="0" smtClean="0"/>
              <a:t>propagandamiddel</a:t>
            </a:r>
            <a:r>
              <a:rPr lang="nl-NL" sz="1600" dirty="0" smtClean="0"/>
              <a:t> voor de Nazi’s. Doel: imponeren van de massa. Wordt de beste </a:t>
            </a:r>
            <a:r>
              <a:rPr lang="nl-NL" sz="1600" dirty="0"/>
              <a:t>propagandafilm ooit genoemd, maar volgens </a:t>
            </a:r>
            <a:r>
              <a:rPr lang="nl-NL" sz="1600" dirty="0" err="1" smtClean="0"/>
              <a:t>Riefenstahl</a:t>
            </a:r>
            <a:r>
              <a:rPr lang="nl-NL" sz="1600" dirty="0" smtClean="0"/>
              <a:t> was </a:t>
            </a:r>
            <a:r>
              <a:rPr lang="nl-NL" sz="1600" dirty="0"/>
              <a:t>het gewoon een documentaire.</a:t>
            </a:r>
            <a:endParaRPr lang="nl-NL" sz="1600" dirty="0" smtClean="0"/>
          </a:p>
          <a:p>
            <a:pPr marL="0" indent="0">
              <a:buNone/>
            </a:pPr>
            <a:endParaRPr lang="nl-NL" sz="1600" u="sng" dirty="0" smtClean="0"/>
          </a:p>
          <a:p>
            <a:pPr marL="0" indent="0">
              <a:buNone/>
            </a:pPr>
            <a:r>
              <a:rPr lang="nl-NL" sz="1600" dirty="0" err="1" smtClean="0"/>
              <a:t>Leni</a:t>
            </a:r>
            <a:r>
              <a:rPr lang="nl-NL" sz="1600" dirty="0" smtClean="0"/>
              <a:t> </a:t>
            </a:r>
            <a:r>
              <a:rPr lang="nl-NL" sz="1600" dirty="0" err="1" smtClean="0"/>
              <a:t>Riefenstahl</a:t>
            </a:r>
            <a:r>
              <a:rPr lang="nl-NL" sz="1600" dirty="0" smtClean="0"/>
              <a:t> experimenteerde met volstrekt </a:t>
            </a:r>
            <a:r>
              <a:rPr lang="nl-NL" sz="1600" b="1" dirty="0" smtClean="0"/>
              <a:t>nieuwe filmtechnieken</a:t>
            </a:r>
            <a:r>
              <a:rPr lang="nl-NL" sz="1600" dirty="0" smtClean="0"/>
              <a:t>, ze werd </a:t>
            </a:r>
            <a:r>
              <a:rPr lang="nl-NL" sz="1600" dirty="0"/>
              <a:t>bij het maken van deze film sterk beïnvloedt door </a:t>
            </a:r>
            <a:r>
              <a:rPr lang="nl-NL" sz="1600" i="1" dirty="0"/>
              <a:t>Pantserkruiser </a:t>
            </a:r>
            <a:r>
              <a:rPr lang="nl-NL" sz="1600" i="1" dirty="0" err="1" smtClean="0"/>
              <a:t>Potjomkin</a:t>
            </a:r>
            <a:r>
              <a:rPr lang="nl-NL" sz="1600" i="1" dirty="0"/>
              <a:t>. </a:t>
            </a:r>
            <a:endParaRPr lang="nl-NL" sz="1600" dirty="0" smtClean="0"/>
          </a:p>
          <a:p>
            <a:pPr lvl="1">
              <a:buFontTx/>
              <a:buChar char="-"/>
            </a:pPr>
            <a:r>
              <a:rPr lang="nl-NL" sz="1600" dirty="0" smtClean="0"/>
              <a:t>Opnames van 30 camera’s worden gebruikt voor montage</a:t>
            </a:r>
          </a:p>
          <a:p>
            <a:pPr lvl="1">
              <a:buFontTx/>
              <a:buChar char="-"/>
            </a:pPr>
            <a:r>
              <a:rPr lang="nl-NL" sz="1600" dirty="0" smtClean="0"/>
              <a:t>Vaste camera’s en bewegende camera’s (op auto’s en in liften)</a:t>
            </a:r>
          </a:p>
          <a:p>
            <a:pPr lvl="1">
              <a:buFontTx/>
              <a:buChar char="-"/>
            </a:pPr>
            <a:r>
              <a:rPr lang="nl-NL" sz="1600" dirty="0" smtClean="0"/>
              <a:t>Ze gebruikte enorme telelenzen</a:t>
            </a:r>
          </a:p>
          <a:p>
            <a:pPr lvl="1">
              <a:buFontTx/>
              <a:buChar char="-"/>
            </a:pPr>
            <a:r>
              <a:rPr lang="nl-NL" sz="1600" dirty="0" smtClean="0"/>
              <a:t>Voor die tijd snelle montage</a:t>
            </a:r>
          </a:p>
          <a:p>
            <a:pPr marL="457200" lvl="1" indent="0">
              <a:buNone/>
            </a:pPr>
            <a:endParaRPr lang="nl-NL" sz="1600" dirty="0" smtClean="0"/>
          </a:p>
          <a:p>
            <a:pPr marL="0" lvl="1" indent="0">
              <a:buNone/>
            </a:pPr>
            <a:r>
              <a:rPr lang="pt-BR" sz="1600" b="1" dirty="0" smtClean="0">
                <a:solidFill>
                  <a:srgbClr val="FF0000"/>
                </a:solidFill>
                <a:hlinkClick r:id="rId3"/>
              </a:rPr>
              <a:t>https://vimeo.com/77225416</a:t>
            </a:r>
            <a:endParaRPr lang="nl-NL" sz="1600" b="1" dirty="0" smtClean="0">
              <a:solidFill>
                <a:srgbClr val="FF0000"/>
              </a:solidFill>
            </a:endParaRPr>
          </a:p>
          <a:p>
            <a:pPr marL="0" indent="0">
              <a:buNone/>
            </a:pPr>
            <a:endParaRPr lang="nl-NL" sz="1600" b="1" dirty="0" smtClean="0">
              <a:solidFill>
                <a:srgbClr val="FF0000"/>
              </a:solidFill>
            </a:endParaRPr>
          </a:p>
          <a:p>
            <a:pPr marL="0" indent="0">
              <a:buNone/>
            </a:pPr>
            <a:r>
              <a:rPr lang="nl-NL" sz="1600" b="1" dirty="0" smtClean="0">
                <a:solidFill>
                  <a:srgbClr val="FF0000"/>
                </a:solidFill>
              </a:rPr>
              <a:t>Hoe zorgt </a:t>
            </a:r>
            <a:r>
              <a:rPr lang="nl-NL" sz="1600" b="1" dirty="0" err="1" smtClean="0">
                <a:solidFill>
                  <a:srgbClr val="FF0000"/>
                </a:solidFill>
              </a:rPr>
              <a:t>Riefenstahl</a:t>
            </a:r>
            <a:r>
              <a:rPr lang="nl-NL" sz="1600" b="1" dirty="0" smtClean="0">
                <a:solidFill>
                  <a:srgbClr val="FF0000"/>
                </a:solidFill>
              </a:rPr>
              <a:t> in dit fragment dat de massa geïmponeerd wordt?</a:t>
            </a:r>
            <a:endParaRPr lang="nl-NL" sz="1600" dirty="0" smtClean="0"/>
          </a:p>
          <a:p>
            <a:pPr marL="0" indent="0">
              <a:buNone/>
            </a:pPr>
            <a:endParaRPr lang="nl-NL" sz="1400" dirty="0" smtClean="0"/>
          </a:p>
          <a:p>
            <a:endParaRPr lang="nl-NL" sz="1600" dirty="0" smtClean="0"/>
          </a:p>
          <a:p>
            <a:endParaRPr lang="nl-NL" sz="2000" dirty="0" smtClean="0"/>
          </a:p>
          <a:p>
            <a:endParaRPr lang="nl-NL" dirty="0" smtClean="0"/>
          </a:p>
          <a:p>
            <a:endParaRPr lang="nl-NL" dirty="0"/>
          </a:p>
          <a:p>
            <a:endParaRPr lang="nl-NL" dirty="0"/>
          </a:p>
          <a:p>
            <a:endParaRPr lang="nl-NL" dirty="0"/>
          </a:p>
        </p:txBody>
      </p:sp>
      <p:sp>
        <p:nvSpPr>
          <p:cNvPr id="7" name="Titel 7"/>
          <p:cNvSpPr txBox="1">
            <a:spLocks/>
          </p:cNvSpPr>
          <p:nvPr/>
        </p:nvSpPr>
        <p:spPr>
          <a:xfrm>
            <a:off x="381214" y="140933"/>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smtClean="0">
                <a:solidFill>
                  <a:schemeClr val="accent3">
                    <a:lumMod val="50000"/>
                  </a:schemeClr>
                </a:solidFill>
              </a:rPr>
              <a:t>DUITSLAND</a:t>
            </a:r>
            <a:br>
              <a:rPr lang="nl-NL" b="1" dirty="0" smtClean="0">
                <a:solidFill>
                  <a:schemeClr val="accent3">
                    <a:lumMod val="50000"/>
                  </a:schemeClr>
                </a:solidFill>
              </a:rPr>
            </a:br>
            <a:r>
              <a:rPr lang="nl-NL" b="1" dirty="0" err="1" smtClean="0">
                <a:solidFill>
                  <a:schemeClr val="accent3">
                    <a:lumMod val="50000"/>
                  </a:schemeClr>
                </a:solidFill>
              </a:rPr>
              <a:t>Riefenstahl</a:t>
            </a:r>
            <a:endParaRPr lang="nl-NL" b="1" dirty="0" smtClean="0">
              <a:solidFill>
                <a:schemeClr val="accent3">
                  <a:lumMod val="50000"/>
                </a:schemeClr>
              </a:solidFill>
            </a:endParaRPr>
          </a:p>
          <a:p>
            <a:endParaRPr lang="nl-NL" sz="1800" b="1" dirty="0">
              <a:solidFill>
                <a:schemeClr val="accent3">
                  <a:lumMod val="50000"/>
                </a:schemeClr>
              </a:solidFill>
            </a:endParaRPr>
          </a:p>
        </p:txBody>
      </p:sp>
      <p:pic>
        <p:nvPicPr>
          <p:cNvPr id="2" name="Afbeelding 1" descr="Triumph-des-Willens_poster-Leni4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8071" y="1556749"/>
            <a:ext cx="3427780" cy="4936003"/>
          </a:xfrm>
          <a:prstGeom prst="rect">
            <a:avLst/>
          </a:prstGeom>
        </p:spPr>
      </p:pic>
    </p:spTree>
    <p:extLst>
      <p:ext uri="{BB962C8B-B14F-4D97-AF65-F5344CB8AC3E}">
        <p14:creationId xmlns:p14="http://schemas.microsoft.com/office/powerpoint/2010/main" val="38804089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22251" y="1185301"/>
            <a:ext cx="8780145" cy="4525963"/>
          </a:xfrm>
        </p:spPr>
        <p:txBody>
          <a:bodyPr>
            <a:normAutofit/>
          </a:bodyPr>
          <a:lstStyle/>
          <a:p>
            <a:pPr marL="0" indent="0">
              <a:buNone/>
            </a:pPr>
            <a:r>
              <a:rPr lang="nl-NL" sz="1600" b="1" dirty="0"/>
              <a:t>IMPONEREN</a:t>
            </a:r>
          </a:p>
          <a:p>
            <a:pPr marL="0" indent="0">
              <a:buNone/>
            </a:pPr>
            <a:r>
              <a:rPr lang="nl-NL" sz="1600" dirty="0" err="1" smtClean="0"/>
              <a:t>Riefenstahl</a:t>
            </a:r>
            <a:r>
              <a:rPr lang="nl-NL" sz="1600" dirty="0" smtClean="0"/>
              <a:t> </a:t>
            </a:r>
            <a:r>
              <a:rPr lang="nl-NL" sz="1600" dirty="0"/>
              <a:t>probeerde met haar film te bereiken de mensen ervan te overtuigen dat de partij erg geliefd was bij de mensen, en dat als je nu nog steeds geen lid was dit toch wel hoog tijd werd, anders hoorde je er echt niet bij. </a:t>
            </a:r>
            <a:r>
              <a:rPr lang="nl-NL" sz="1600" dirty="0" smtClean="0"/>
              <a:t>Ook probeert Hitler als een krachtige leider zonder zwaktes in beeld te laten komen. Dit door gebruik te maken van verschillende aspecten:</a:t>
            </a:r>
          </a:p>
          <a:p>
            <a:pPr marL="0" indent="0">
              <a:buNone/>
            </a:pPr>
            <a:r>
              <a:rPr lang="nl-NL" sz="1600" b="1" dirty="0" smtClean="0">
                <a:solidFill>
                  <a:srgbClr val="FF0000"/>
                </a:solidFill>
              </a:rPr>
              <a:t>Welke aspecten zie je in onderstaand fragment (toespraak Hitler)?</a:t>
            </a:r>
          </a:p>
          <a:p>
            <a:pPr marL="0" indent="0">
              <a:buNone/>
            </a:pPr>
            <a:r>
              <a:rPr lang="nl-NL" sz="1600" b="1" dirty="0">
                <a:solidFill>
                  <a:srgbClr val="FF0000"/>
                </a:solidFill>
                <a:hlinkClick r:id="rId3"/>
              </a:rPr>
              <a:t>https://www.youtube.com/watch?time_continue=201&amp;v=</a:t>
            </a:r>
            <a:r>
              <a:rPr lang="nl-NL" sz="1600" b="1" dirty="0" smtClean="0">
                <a:solidFill>
                  <a:srgbClr val="FF0000"/>
                </a:solidFill>
                <a:hlinkClick r:id="rId3"/>
              </a:rPr>
              <a:t>n_kSW2Mh7p0</a:t>
            </a:r>
            <a:endParaRPr lang="nl-NL" sz="1600" b="1" dirty="0" smtClean="0">
              <a:solidFill>
                <a:srgbClr val="FF0000"/>
              </a:solidFill>
            </a:endParaRPr>
          </a:p>
          <a:p>
            <a:endParaRPr lang="nl-NL" sz="2000" dirty="0" smtClean="0"/>
          </a:p>
          <a:p>
            <a:endParaRPr lang="nl-NL" dirty="0" smtClean="0"/>
          </a:p>
          <a:p>
            <a:endParaRPr lang="nl-NL" dirty="0"/>
          </a:p>
          <a:p>
            <a:endParaRPr lang="nl-NL" dirty="0"/>
          </a:p>
          <a:p>
            <a:endParaRPr lang="nl-NL" dirty="0"/>
          </a:p>
        </p:txBody>
      </p:sp>
      <p:pic>
        <p:nvPicPr>
          <p:cNvPr id="5" name="Afbeelding 4"/>
          <p:cNvPicPr>
            <a:picLocks noChangeAspect="1"/>
          </p:cNvPicPr>
          <p:nvPr/>
        </p:nvPicPr>
        <p:blipFill>
          <a:blip r:embed="rId4"/>
          <a:stretch>
            <a:fillRect/>
          </a:stretch>
        </p:blipFill>
        <p:spPr>
          <a:xfrm>
            <a:off x="1401436" y="3762710"/>
            <a:ext cx="3740818" cy="2481889"/>
          </a:xfrm>
          <a:prstGeom prst="rect">
            <a:avLst/>
          </a:prstGeom>
        </p:spPr>
      </p:pic>
      <p:pic>
        <p:nvPicPr>
          <p:cNvPr id="6" name="irc_mi" descr="http://cdn.counter-currents.com/wp-content/uploads/2013/04/nuremberg_21.jpg"/>
          <p:cNvPicPr/>
          <p:nvPr/>
        </p:nvPicPr>
        <p:blipFill>
          <a:blip r:embed="rId5">
            <a:extLst>
              <a:ext uri="{28A0092B-C50C-407E-A947-70E740481C1C}">
                <a14:useLocalDpi xmlns:a14="http://schemas.microsoft.com/office/drawing/2010/main" val="0"/>
              </a:ext>
            </a:extLst>
          </a:blip>
          <a:srcRect/>
          <a:stretch>
            <a:fillRect/>
          </a:stretch>
        </p:blipFill>
        <p:spPr bwMode="auto">
          <a:xfrm>
            <a:off x="5368803" y="3762710"/>
            <a:ext cx="2558065" cy="2481889"/>
          </a:xfrm>
          <a:prstGeom prst="rect">
            <a:avLst/>
          </a:prstGeom>
          <a:noFill/>
          <a:ln>
            <a:noFill/>
          </a:ln>
        </p:spPr>
      </p:pic>
      <p:sp>
        <p:nvSpPr>
          <p:cNvPr id="7" name="Titel 7"/>
          <p:cNvSpPr txBox="1">
            <a:spLocks/>
          </p:cNvSpPr>
          <p:nvPr/>
        </p:nvSpPr>
        <p:spPr>
          <a:xfrm>
            <a:off x="381214" y="140933"/>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smtClean="0">
                <a:solidFill>
                  <a:schemeClr val="accent3">
                    <a:lumMod val="50000"/>
                  </a:schemeClr>
                </a:solidFill>
              </a:rPr>
              <a:t>DUITSLAND</a:t>
            </a:r>
            <a:br>
              <a:rPr lang="nl-NL" b="1" dirty="0" smtClean="0">
                <a:solidFill>
                  <a:schemeClr val="accent3">
                    <a:lumMod val="50000"/>
                  </a:schemeClr>
                </a:solidFill>
              </a:rPr>
            </a:br>
            <a:r>
              <a:rPr lang="nl-NL" b="1" dirty="0" err="1" smtClean="0">
                <a:solidFill>
                  <a:schemeClr val="accent3">
                    <a:lumMod val="50000"/>
                  </a:schemeClr>
                </a:solidFill>
              </a:rPr>
              <a:t>Riefenstahl</a:t>
            </a:r>
            <a:endParaRPr lang="nl-NL" b="1" dirty="0" smtClean="0">
              <a:solidFill>
                <a:schemeClr val="accent3">
                  <a:lumMod val="50000"/>
                </a:schemeClr>
              </a:solidFill>
            </a:endParaRPr>
          </a:p>
          <a:p>
            <a:endParaRPr lang="nl-NL" sz="1800" b="1" dirty="0">
              <a:solidFill>
                <a:schemeClr val="accent3">
                  <a:lumMod val="50000"/>
                </a:schemeClr>
              </a:solidFill>
            </a:endParaRPr>
          </a:p>
        </p:txBody>
      </p:sp>
    </p:spTree>
    <p:extLst>
      <p:ext uri="{BB962C8B-B14F-4D97-AF65-F5344CB8AC3E}">
        <p14:creationId xmlns:p14="http://schemas.microsoft.com/office/powerpoint/2010/main" val="3505274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150783" y="1340134"/>
            <a:ext cx="4993217" cy="4808572"/>
          </a:xfrm>
        </p:spPr>
        <p:txBody>
          <a:bodyPr>
            <a:normAutofit fontScale="85000" lnSpcReduction="20000"/>
          </a:bodyPr>
          <a:lstStyle/>
          <a:p>
            <a:pPr marL="0" indent="0">
              <a:buNone/>
            </a:pPr>
            <a:r>
              <a:rPr lang="nl-NL" sz="2000" b="1" dirty="0" smtClean="0"/>
              <a:t>TRIUMPF DES WILLENS</a:t>
            </a:r>
          </a:p>
          <a:p>
            <a:pPr marL="0" indent="0">
              <a:buNone/>
            </a:pPr>
            <a:endParaRPr lang="nl-NL" sz="2000" dirty="0" smtClean="0">
              <a:hlinkClick r:id="rId2"/>
            </a:endParaRPr>
          </a:p>
          <a:p>
            <a:pPr marL="0" indent="0">
              <a:buNone/>
            </a:pPr>
            <a:r>
              <a:rPr lang="nl-NL" sz="2000" dirty="0" smtClean="0">
                <a:hlinkClick r:id="rId2"/>
              </a:rPr>
              <a:t>http</a:t>
            </a:r>
            <a:r>
              <a:rPr lang="nl-NL" sz="2000" dirty="0">
                <a:hlinkClick r:id="rId2"/>
              </a:rPr>
              <a:t>://www.youtube.com/watch?v=</a:t>
            </a:r>
            <a:r>
              <a:rPr lang="nl-NL" sz="2000" dirty="0" smtClean="0">
                <a:hlinkClick r:id="rId2"/>
              </a:rPr>
              <a:t>v6WMXd8ZqmM</a:t>
            </a:r>
            <a:endParaRPr lang="nl-NL" sz="2000" dirty="0" smtClean="0"/>
          </a:p>
          <a:p>
            <a:endParaRPr lang="nl-NL" sz="2000" dirty="0" smtClean="0"/>
          </a:p>
          <a:p>
            <a:pPr marL="0" indent="0">
              <a:buNone/>
            </a:pPr>
            <a:r>
              <a:rPr lang="nl-NL" sz="2000" b="1" dirty="0" smtClean="0"/>
              <a:t>Kijkopdracht:  </a:t>
            </a:r>
            <a:r>
              <a:rPr lang="nl-NL" sz="2000" b="1" dirty="0" smtClean="0">
                <a:solidFill>
                  <a:srgbClr val="FF0000"/>
                </a:solidFill>
              </a:rPr>
              <a:t>bekijk een deel van de film en noteer welke van onderstaande aspecten van 1 t/m 6 zichtbaar zijn in het fragment.</a:t>
            </a:r>
            <a:endParaRPr lang="nl-NL" sz="2000" b="1" dirty="0">
              <a:solidFill>
                <a:srgbClr val="FF0000"/>
              </a:solidFill>
            </a:endParaRPr>
          </a:p>
          <a:p>
            <a:endParaRPr lang="nl-NL" sz="2000" dirty="0"/>
          </a:p>
          <a:p>
            <a:pPr marL="0" indent="0">
              <a:buNone/>
            </a:pPr>
            <a:r>
              <a:rPr lang="nl-NL" sz="2000" b="1" dirty="0"/>
              <a:t>VORMGEVING – CAMERAVOERING (FILMSPECIFIEK)</a:t>
            </a:r>
            <a:endParaRPr lang="nl-NL" sz="2000" dirty="0"/>
          </a:p>
          <a:p>
            <a:pPr marL="0" indent="0">
              <a:buNone/>
            </a:pPr>
            <a:r>
              <a:rPr lang="nl-NL" sz="2000" dirty="0"/>
              <a:t>1. Camerastandpunt: neutraal, kikker- of vogelperspectief?</a:t>
            </a:r>
          </a:p>
          <a:p>
            <a:pPr marL="0" indent="0">
              <a:buNone/>
            </a:pPr>
            <a:r>
              <a:rPr lang="nl-NL" sz="2000" dirty="0"/>
              <a:t>2. Camerabeweging: horizontaal, verticaal of draaiend?</a:t>
            </a:r>
          </a:p>
          <a:p>
            <a:pPr marL="0" indent="0">
              <a:buNone/>
            </a:pPr>
            <a:r>
              <a:rPr lang="nl-NL" sz="2000" dirty="0"/>
              <a:t>3. Camera-afstand: long shot, medium shot of close-up?</a:t>
            </a:r>
          </a:p>
          <a:p>
            <a:pPr marL="0" indent="0">
              <a:buNone/>
            </a:pPr>
            <a:r>
              <a:rPr lang="nl-NL" sz="2000" dirty="0"/>
              <a:t>4. Cameraperspectief: objectief of subjectief?</a:t>
            </a:r>
          </a:p>
          <a:p>
            <a:pPr marL="0" indent="0">
              <a:buNone/>
            </a:pPr>
            <a:r>
              <a:rPr lang="nl-NL" sz="2000" dirty="0"/>
              <a:t>5. Scherpstelling: hoe wordt er gebruik gemaakt van scherptediepte?</a:t>
            </a:r>
          </a:p>
          <a:p>
            <a:pPr marL="0" indent="0">
              <a:buNone/>
            </a:pPr>
            <a:r>
              <a:rPr lang="nl-NL" sz="2000" dirty="0"/>
              <a:t>6. Zwart-wit/kleur: is de film in kleur of zwart-wit? </a:t>
            </a:r>
            <a:endParaRPr lang="nl-NL" sz="2000" dirty="0" smtClean="0"/>
          </a:p>
          <a:p>
            <a:pPr marL="0" indent="0">
              <a:buNone/>
            </a:pPr>
            <a:endParaRPr lang="nl-NL" sz="2000" dirty="0"/>
          </a:p>
          <a:p>
            <a:endParaRPr lang="nl-NL" dirty="0"/>
          </a:p>
        </p:txBody>
      </p:sp>
      <p:sp>
        <p:nvSpPr>
          <p:cNvPr id="5" name="Titel 7"/>
          <p:cNvSpPr txBox="1">
            <a:spLocks/>
          </p:cNvSpPr>
          <p:nvPr/>
        </p:nvSpPr>
        <p:spPr>
          <a:xfrm>
            <a:off x="381214" y="176033"/>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smtClean="0">
                <a:solidFill>
                  <a:schemeClr val="accent3">
                    <a:lumMod val="50000"/>
                  </a:schemeClr>
                </a:solidFill>
              </a:rPr>
              <a:t>DUITSLAND</a:t>
            </a:r>
            <a:br>
              <a:rPr lang="nl-NL" b="1" dirty="0" smtClean="0">
                <a:solidFill>
                  <a:schemeClr val="accent3">
                    <a:lumMod val="50000"/>
                  </a:schemeClr>
                </a:solidFill>
              </a:rPr>
            </a:br>
            <a:r>
              <a:rPr lang="nl-NL" b="1" dirty="0" err="1" smtClean="0">
                <a:solidFill>
                  <a:schemeClr val="accent3">
                    <a:lumMod val="50000"/>
                  </a:schemeClr>
                </a:solidFill>
              </a:rPr>
              <a:t>Riefenstahl</a:t>
            </a:r>
            <a:endParaRPr lang="nl-NL" b="1" dirty="0" smtClean="0">
              <a:solidFill>
                <a:schemeClr val="accent3">
                  <a:lumMod val="50000"/>
                </a:schemeClr>
              </a:solidFill>
            </a:endParaRPr>
          </a:p>
          <a:p>
            <a:endParaRPr lang="nl-NL" sz="1800" b="1" dirty="0">
              <a:solidFill>
                <a:schemeClr val="accent3">
                  <a:lumMod val="50000"/>
                </a:schemeClr>
              </a:solidFill>
            </a:endParaRPr>
          </a:p>
        </p:txBody>
      </p:sp>
      <p:pic>
        <p:nvPicPr>
          <p:cNvPr id="6" name="Afbeelding 5" descr="Schermafbeelding 2017-12-17 om 22.53.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17" y="4148666"/>
            <a:ext cx="3702707" cy="2083149"/>
          </a:xfrm>
          <a:prstGeom prst="rect">
            <a:avLst/>
          </a:prstGeom>
        </p:spPr>
      </p:pic>
      <p:pic>
        <p:nvPicPr>
          <p:cNvPr id="7" name="Afbeelding 6" descr="Schermafbeelding 2017-12-17 om 22.59.1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358" y="430033"/>
            <a:ext cx="2445120" cy="3500967"/>
          </a:xfrm>
          <a:prstGeom prst="rect">
            <a:avLst/>
          </a:prstGeom>
        </p:spPr>
      </p:pic>
    </p:spTree>
    <p:extLst>
      <p:ext uri="{BB962C8B-B14F-4D97-AF65-F5344CB8AC3E}">
        <p14:creationId xmlns:p14="http://schemas.microsoft.com/office/powerpoint/2010/main" val="36763391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933168" y="1968293"/>
            <a:ext cx="4870225" cy="4514729"/>
          </a:xfrm>
        </p:spPr>
        <p:txBody>
          <a:bodyPr>
            <a:normAutofit fontScale="92500" lnSpcReduction="10000"/>
          </a:bodyPr>
          <a:lstStyle/>
          <a:p>
            <a:pPr marL="0" indent="0">
              <a:buNone/>
            </a:pPr>
            <a:r>
              <a:rPr lang="nl-NL" sz="2900" b="1" dirty="0" smtClean="0"/>
              <a:t>MODERN TIMES 1936</a:t>
            </a:r>
          </a:p>
          <a:p>
            <a:pPr marL="0" indent="0">
              <a:buNone/>
            </a:pPr>
            <a:r>
              <a:rPr lang="nl-NL" sz="2100" dirty="0" smtClean="0"/>
              <a:t>Stomme film met een kritische </a:t>
            </a:r>
            <a:r>
              <a:rPr lang="nl-NL" sz="2100" dirty="0"/>
              <a:t>blik van </a:t>
            </a:r>
            <a:r>
              <a:rPr lang="nl-NL" sz="2100" dirty="0" err="1" smtClean="0"/>
              <a:t>Carlie</a:t>
            </a:r>
            <a:r>
              <a:rPr lang="nl-NL" sz="2100" dirty="0" smtClean="0"/>
              <a:t> </a:t>
            </a:r>
            <a:r>
              <a:rPr lang="nl-NL" sz="2100" dirty="0" err="1" smtClean="0"/>
              <a:t>Chaplin</a:t>
            </a:r>
            <a:r>
              <a:rPr lang="nl-NL" sz="2100" dirty="0" smtClean="0"/>
              <a:t> (de schrijver, regisseur, acteur) op </a:t>
            </a:r>
            <a:r>
              <a:rPr lang="nl-NL" sz="2100" dirty="0"/>
              <a:t>de </a:t>
            </a:r>
            <a:r>
              <a:rPr lang="nl-NL" sz="2100" dirty="0" smtClean="0"/>
              <a:t>industrialisatie. Het is </a:t>
            </a:r>
            <a:r>
              <a:rPr lang="nl-NL" sz="2100" dirty="0"/>
              <a:t>een satirische, maar realistische blik op de moderne wereld waarin mensen steeds meer in dienst staan van machines en waarin de aandacht voor de </a:t>
            </a:r>
            <a:r>
              <a:rPr lang="nl-NL" sz="2100" dirty="0" smtClean="0"/>
              <a:t>individuele </a:t>
            </a:r>
            <a:r>
              <a:rPr lang="nl-NL" sz="2100" dirty="0"/>
              <a:t>mens ver te zoeken is. </a:t>
            </a:r>
            <a:endParaRPr lang="nl-NL" sz="2100" dirty="0" smtClean="0"/>
          </a:p>
          <a:p>
            <a:pPr marL="0" indent="0">
              <a:buNone/>
            </a:pPr>
            <a:endParaRPr lang="nl-NL" sz="2100" dirty="0" smtClean="0">
              <a:hlinkClick r:id="rId3"/>
            </a:endParaRPr>
          </a:p>
          <a:p>
            <a:pPr marL="0" indent="0">
              <a:buNone/>
            </a:pPr>
            <a:r>
              <a:rPr lang="nl-NL" sz="2100" dirty="0" smtClean="0">
                <a:hlinkClick r:id="rId3"/>
              </a:rPr>
              <a:t>https</a:t>
            </a:r>
            <a:r>
              <a:rPr lang="nl-NL" sz="2100" dirty="0">
                <a:hlinkClick r:id="rId3"/>
              </a:rPr>
              <a:t>://www.youtube.com/watch?time_continue=2&amp;v=</a:t>
            </a:r>
            <a:r>
              <a:rPr lang="nl-NL" sz="2100" dirty="0" smtClean="0">
                <a:hlinkClick r:id="rId3"/>
              </a:rPr>
              <a:t>GLeDdzGUTq0</a:t>
            </a:r>
            <a:endParaRPr lang="nl-NL" sz="2100" dirty="0" smtClean="0"/>
          </a:p>
          <a:p>
            <a:pPr marL="0" indent="0">
              <a:buNone/>
            </a:pPr>
            <a:endParaRPr lang="nl-NL" sz="2100" dirty="0"/>
          </a:p>
          <a:p>
            <a:pPr marL="0" indent="0">
              <a:buNone/>
            </a:pPr>
            <a:r>
              <a:rPr lang="nl-NL" sz="2100" dirty="0" smtClean="0">
                <a:solidFill>
                  <a:srgbClr val="FF0000"/>
                </a:solidFill>
              </a:rPr>
              <a:t>Noem 1 element op het fragment waaruit je de kritiek op de industrialisatie kunt opmaken?</a:t>
            </a:r>
            <a:r>
              <a:rPr lang="nl-NL" sz="2100" dirty="0" smtClean="0"/>
              <a:t> </a:t>
            </a:r>
          </a:p>
        </p:txBody>
      </p:sp>
      <p:sp>
        <p:nvSpPr>
          <p:cNvPr id="6" name="Titel 7"/>
          <p:cNvSpPr txBox="1">
            <a:spLocks/>
          </p:cNvSpPr>
          <p:nvPr/>
        </p:nvSpPr>
        <p:spPr>
          <a:xfrm>
            <a:off x="381214" y="176033"/>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smtClean="0">
                <a:solidFill>
                  <a:schemeClr val="accent3">
                    <a:lumMod val="50000"/>
                  </a:schemeClr>
                </a:solidFill>
              </a:rPr>
              <a:t>AMERIKA</a:t>
            </a:r>
          </a:p>
          <a:p>
            <a:r>
              <a:rPr lang="nl-NL" b="1" dirty="0" smtClean="0">
                <a:solidFill>
                  <a:schemeClr val="accent3">
                    <a:lumMod val="50000"/>
                  </a:schemeClr>
                </a:solidFill>
              </a:rPr>
              <a:t>Charley </a:t>
            </a:r>
            <a:r>
              <a:rPr lang="nl-NL" b="1" dirty="0" err="1" smtClean="0">
                <a:solidFill>
                  <a:schemeClr val="accent3">
                    <a:lumMod val="50000"/>
                  </a:schemeClr>
                </a:solidFill>
              </a:rPr>
              <a:t>Chaplin</a:t>
            </a:r>
            <a:endParaRPr lang="nl-NL" b="1" dirty="0" smtClean="0">
              <a:solidFill>
                <a:schemeClr val="accent3">
                  <a:lumMod val="50000"/>
                </a:schemeClr>
              </a:solidFill>
            </a:endParaRPr>
          </a:p>
          <a:p>
            <a:endParaRPr lang="nl-NL" sz="1800" b="1" dirty="0">
              <a:solidFill>
                <a:schemeClr val="accent3">
                  <a:lumMod val="50000"/>
                </a:schemeClr>
              </a:solidFill>
            </a:endParaRPr>
          </a:p>
        </p:txBody>
      </p:sp>
      <p:pic>
        <p:nvPicPr>
          <p:cNvPr id="2" name="Afbeelding 1" descr="1550.3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214" y="1319033"/>
            <a:ext cx="3398898" cy="5053028"/>
          </a:xfrm>
          <a:prstGeom prst="rect">
            <a:avLst/>
          </a:prstGeom>
        </p:spPr>
      </p:pic>
    </p:spTree>
    <p:extLst>
      <p:ext uri="{BB962C8B-B14F-4D97-AF65-F5344CB8AC3E}">
        <p14:creationId xmlns:p14="http://schemas.microsoft.com/office/powerpoint/2010/main" val="18948766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81214" y="1231916"/>
            <a:ext cx="8113937" cy="5467334"/>
          </a:xfrm>
        </p:spPr>
        <p:txBody>
          <a:bodyPr>
            <a:normAutofit/>
          </a:bodyPr>
          <a:lstStyle/>
          <a:p>
            <a:pPr marL="0" indent="0">
              <a:buNone/>
            </a:pPr>
            <a:r>
              <a:rPr lang="nl-NL" sz="1600" b="1" dirty="0" smtClean="0"/>
              <a:t>THE GREAT DICTATOR 1940</a:t>
            </a:r>
          </a:p>
          <a:p>
            <a:pPr marL="0" indent="0">
              <a:buNone/>
            </a:pPr>
            <a:r>
              <a:rPr lang="nl-NL" sz="1600" dirty="0" err="1" smtClean="0"/>
              <a:t>Charlie</a:t>
            </a:r>
            <a:r>
              <a:rPr lang="nl-NL" sz="1600" dirty="0" smtClean="0"/>
              <a:t> </a:t>
            </a:r>
            <a:r>
              <a:rPr lang="nl-NL" sz="1600" dirty="0" err="1"/>
              <a:t>Chaplin</a:t>
            </a:r>
            <a:r>
              <a:rPr lang="nl-NL" sz="1600" dirty="0"/>
              <a:t> was een ster van de stomme film. Hij verzette zich in eerste instantie tegen de opkomst van de geluidsfilm eind jaren twintig</a:t>
            </a:r>
            <a:r>
              <a:rPr lang="nl-NL" sz="1600" dirty="0" smtClean="0"/>
              <a:t>. De </a:t>
            </a:r>
            <a:r>
              <a:rPr lang="nl-NL" sz="1600" dirty="0"/>
              <a:t>speeches van Hitler schreeuwden om een luidruchtige </a:t>
            </a:r>
            <a:r>
              <a:rPr lang="nl-NL" sz="1600" b="1" dirty="0" smtClean="0"/>
              <a:t>satire</a:t>
            </a:r>
            <a:r>
              <a:rPr lang="nl-NL" sz="1600" dirty="0" smtClean="0"/>
              <a:t>. </a:t>
            </a:r>
            <a:r>
              <a:rPr lang="nl-NL" sz="1600" dirty="0"/>
              <a:t>In 1938 vatte </a:t>
            </a:r>
            <a:r>
              <a:rPr lang="nl-NL" sz="1600" dirty="0" err="1"/>
              <a:t>Chaplin</a:t>
            </a:r>
            <a:r>
              <a:rPr lang="nl-NL" sz="1600" dirty="0"/>
              <a:t> het plan op om ‘The Great Dictator’ te maken</a:t>
            </a:r>
            <a:r>
              <a:rPr lang="nl-NL" sz="1600" dirty="0" smtClean="0"/>
              <a:t>. </a:t>
            </a:r>
          </a:p>
          <a:p>
            <a:pPr marL="0" indent="0">
              <a:buNone/>
            </a:pPr>
            <a:endParaRPr lang="nl-NL" sz="1600" dirty="0"/>
          </a:p>
          <a:p>
            <a:pPr marL="0" indent="0">
              <a:buNone/>
            </a:pPr>
            <a:r>
              <a:rPr lang="nl-NL" sz="1600" b="1" dirty="0" smtClean="0">
                <a:solidFill>
                  <a:srgbClr val="FF0000"/>
                </a:solidFill>
              </a:rPr>
              <a:t>Wat is Satire? In welk opzicht kun je onderstaand fragment Satirisch noemen?</a:t>
            </a:r>
          </a:p>
          <a:p>
            <a:pPr marL="0" indent="0">
              <a:buNone/>
            </a:pPr>
            <a:endParaRPr lang="nl-NL" sz="1600" b="1" dirty="0" smtClean="0">
              <a:solidFill>
                <a:srgbClr val="FF0000"/>
              </a:solidFill>
            </a:endParaRPr>
          </a:p>
          <a:p>
            <a:pPr marL="0" indent="0">
              <a:buNone/>
            </a:pPr>
            <a:r>
              <a:rPr lang="nl-NL" sz="1600" dirty="0" smtClean="0">
                <a:hlinkClick r:id="rId3"/>
              </a:rPr>
              <a:t>https</a:t>
            </a:r>
            <a:r>
              <a:rPr lang="nl-NL" sz="1600" dirty="0">
                <a:hlinkClick r:id="rId3"/>
              </a:rPr>
              <a:t>://www.youtube.com/watch?v=</a:t>
            </a:r>
            <a:r>
              <a:rPr lang="nl-NL" sz="1600" dirty="0" smtClean="0">
                <a:hlinkClick r:id="rId3"/>
              </a:rPr>
              <a:t>o61pWzvQMsU</a:t>
            </a:r>
            <a:endParaRPr lang="nl-NL" sz="1600" dirty="0" smtClean="0"/>
          </a:p>
          <a:p>
            <a:pPr marL="0" indent="0">
              <a:buNone/>
            </a:pPr>
            <a:endParaRPr lang="nl-NL" sz="1600" dirty="0" smtClean="0"/>
          </a:p>
          <a:p>
            <a:pPr marL="0" indent="0">
              <a:buNone/>
            </a:pPr>
            <a:r>
              <a:rPr lang="nl-NL" sz="1600" dirty="0" err="1" smtClean="0"/>
              <a:t>Chaplin</a:t>
            </a:r>
            <a:r>
              <a:rPr lang="nl-NL" sz="1600" dirty="0" smtClean="0"/>
              <a:t> </a:t>
            </a:r>
            <a:r>
              <a:rPr lang="nl-NL" sz="1600" dirty="0"/>
              <a:t>gaf overigens later aan dat als hij had geweten wat Hitler later allemaal voor vreselijks zou doen, hij nooit deze (komische) film zou hebben gemaakt. </a:t>
            </a:r>
          </a:p>
          <a:p>
            <a:pPr marL="0" indent="0">
              <a:buNone/>
            </a:pPr>
            <a:r>
              <a:rPr lang="nl-NL" sz="1600" dirty="0" smtClean="0">
                <a:hlinkClick r:id="rId4"/>
              </a:rPr>
              <a:t>http</a:t>
            </a:r>
            <a:r>
              <a:rPr lang="nl-NL" sz="1600" dirty="0">
                <a:hlinkClick r:id="rId4"/>
              </a:rPr>
              <a:t>://www.historien.nl/chaplin-en-hitler-in-5-overeenkomsten</a:t>
            </a:r>
            <a:r>
              <a:rPr lang="nl-NL" sz="1600" dirty="0" smtClean="0">
                <a:hlinkClick r:id="rId4"/>
              </a:rPr>
              <a:t>/</a:t>
            </a:r>
            <a:endParaRPr lang="nl-NL" sz="1600" dirty="0" smtClean="0"/>
          </a:p>
          <a:p>
            <a:pPr marL="0" indent="0">
              <a:buNone/>
            </a:pPr>
            <a:endParaRPr lang="nl-NL" sz="1800" dirty="0" smtClean="0"/>
          </a:p>
        </p:txBody>
      </p:sp>
      <p:sp>
        <p:nvSpPr>
          <p:cNvPr id="6" name="Titel 7"/>
          <p:cNvSpPr txBox="1">
            <a:spLocks/>
          </p:cNvSpPr>
          <p:nvPr/>
        </p:nvSpPr>
        <p:spPr>
          <a:xfrm>
            <a:off x="381214" y="176033"/>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smtClean="0">
                <a:solidFill>
                  <a:schemeClr val="accent3">
                    <a:lumMod val="50000"/>
                  </a:schemeClr>
                </a:solidFill>
              </a:rPr>
              <a:t>AMERIKA</a:t>
            </a:r>
          </a:p>
          <a:p>
            <a:r>
              <a:rPr lang="nl-NL" b="1" dirty="0" smtClean="0">
                <a:solidFill>
                  <a:schemeClr val="accent3">
                    <a:lumMod val="50000"/>
                  </a:schemeClr>
                </a:solidFill>
              </a:rPr>
              <a:t>Charley </a:t>
            </a:r>
            <a:r>
              <a:rPr lang="nl-NL" b="1" dirty="0" err="1" smtClean="0">
                <a:solidFill>
                  <a:schemeClr val="accent3">
                    <a:lumMod val="50000"/>
                  </a:schemeClr>
                </a:solidFill>
              </a:rPr>
              <a:t>Chaplin</a:t>
            </a:r>
            <a:endParaRPr lang="nl-NL" b="1" dirty="0" smtClean="0">
              <a:solidFill>
                <a:schemeClr val="accent3">
                  <a:lumMod val="50000"/>
                </a:schemeClr>
              </a:solidFill>
            </a:endParaRPr>
          </a:p>
          <a:p>
            <a:endParaRPr lang="nl-NL" sz="1800" b="1" dirty="0">
              <a:solidFill>
                <a:schemeClr val="accent3">
                  <a:lumMod val="50000"/>
                </a:schemeClr>
              </a:solidFill>
            </a:endParaRPr>
          </a:p>
        </p:txBody>
      </p:sp>
      <p:pic>
        <p:nvPicPr>
          <p:cNvPr id="5" name="irc_mi" descr="http://www.brightlightsfilm.com/68/68_images/68greatdictatorhead.jpg"/>
          <p:cNvPicPr/>
          <p:nvPr/>
        </p:nvPicPr>
        <p:blipFill>
          <a:blip r:embed="rId5">
            <a:extLst>
              <a:ext uri="{28A0092B-C50C-407E-A947-70E740481C1C}">
                <a14:useLocalDpi xmlns:a14="http://schemas.microsoft.com/office/drawing/2010/main" val="0"/>
              </a:ext>
            </a:extLst>
          </a:blip>
          <a:srcRect/>
          <a:stretch>
            <a:fillRect/>
          </a:stretch>
        </p:blipFill>
        <p:spPr bwMode="auto">
          <a:xfrm>
            <a:off x="1097341" y="4980911"/>
            <a:ext cx="2564575" cy="1718339"/>
          </a:xfrm>
          <a:prstGeom prst="rect">
            <a:avLst/>
          </a:prstGeom>
          <a:noFill/>
          <a:ln>
            <a:noFill/>
          </a:ln>
        </p:spPr>
      </p:pic>
      <p:pic>
        <p:nvPicPr>
          <p:cNvPr id="4" name="Afbeelding 3" descr="Charlie-Chapli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3947" y="4980911"/>
            <a:ext cx="3056335" cy="1718339"/>
          </a:xfrm>
          <a:prstGeom prst="rect">
            <a:avLst/>
          </a:prstGeom>
        </p:spPr>
      </p:pic>
    </p:spTree>
    <p:extLst>
      <p:ext uri="{BB962C8B-B14F-4D97-AF65-F5344CB8AC3E}">
        <p14:creationId xmlns:p14="http://schemas.microsoft.com/office/powerpoint/2010/main" val="18974454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36238" y="1231916"/>
            <a:ext cx="8274576" cy="5467334"/>
          </a:xfrm>
        </p:spPr>
        <p:txBody>
          <a:bodyPr>
            <a:normAutofit fontScale="70000" lnSpcReduction="20000"/>
          </a:bodyPr>
          <a:lstStyle/>
          <a:p>
            <a:pPr marL="0" indent="0">
              <a:buNone/>
            </a:pPr>
            <a:endParaRPr lang="nl-NL" sz="2900" dirty="0" smtClean="0">
              <a:hlinkClick r:id="rId2"/>
            </a:endParaRPr>
          </a:p>
          <a:p>
            <a:pPr marL="0" indent="0">
              <a:buNone/>
            </a:pPr>
            <a:r>
              <a:rPr lang="nl-NL" sz="2900" dirty="0" smtClean="0">
                <a:hlinkClick r:id="rId2"/>
              </a:rPr>
              <a:t>http</a:t>
            </a:r>
            <a:r>
              <a:rPr lang="nl-NL" sz="2900" dirty="0">
                <a:hlinkClick r:id="rId2"/>
              </a:rPr>
              <a:t>://www.youtube.com/watch?v=IJOuoyoMhj8</a:t>
            </a:r>
            <a:endParaRPr lang="nl-NL" sz="2900" dirty="0"/>
          </a:p>
          <a:p>
            <a:pPr marL="0" indent="0">
              <a:buNone/>
            </a:pPr>
            <a:endParaRPr lang="nl-NL" sz="2900" b="1" dirty="0"/>
          </a:p>
          <a:p>
            <a:pPr marL="0" indent="0">
              <a:buNone/>
            </a:pPr>
            <a:r>
              <a:rPr lang="nl-NL" sz="2900" b="1" dirty="0" smtClean="0"/>
              <a:t>Kijkopdracht: </a:t>
            </a:r>
            <a:r>
              <a:rPr lang="nl-NL" sz="2900" b="1" dirty="0" smtClean="0">
                <a:solidFill>
                  <a:srgbClr val="FF0000"/>
                </a:solidFill>
              </a:rPr>
              <a:t>kijk naar de film The Great dictator van </a:t>
            </a:r>
            <a:r>
              <a:rPr lang="nl-NL" sz="2900" b="1" dirty="0" err="1" smtClean="0">
                <a:solidFill>
                  <a:srgbClr val="FF0000"/>
                </a:solidFill>
              </a:rPr>
              <a:t>Chaplin</a:t>
            </a:r>
            <a:r>
              <a:rPr lang="nl-NL" sz="2900" b="1" dirty="0" smtClean="0">
                <a:solidFill>
                  <a:srgbClr val="FF0000"/>
                </a:solidFill>
              </a:rPr>
              <a:t>. Beschrijf onderstaande punten 1 t/m 7</a:t>
            </a:r>
          </a:p>
          <a:p>
            <a:endParaRPr lang="nl-NL" sz="2900" b="1" dirty="0"/>
          </a:p>
          <a:p>
            <a:pPr marL="0" indent="0">
              <a:buNone/>
            </a:pPr>
            <a:r>
              <a:rPr lang="nl-NL" sz="2900" b="1" dirty="0" smtClean="0"/>
              <a:t>VORMGEVING </a:t>
            </a:r>
            <a:r>
              <a:rPr lang="nl-NL" sz="2900" b="1" dirty="0"/>
              <a:t>– MATERIALEN EN TECHNIEKEN</a:t>
            </a:r>
            <a:endParaRPr lang="nl-NL" sz="2900" dirty="0"/>
          </a:p>
          <a:p>
            <a:pPr marL="0" indent="0">
              <a:buNone/>
            </a:pPr>
            <a:r>
              <a:rPr lang="nl-NL" sz="2900" dirty="0"/>
              <a:t>1. Decor – hoe is de plaats van de handeling aangekleed?</a:t>
            </a:r>
          </a:p>
          <a:p>
            <a:pPr marL="0" indent="0">
              <a:buNone/>
            </a:pPr>
            <a:r>
              <a:rPr lang="nl-NL" sz="2900" dirty="0"/>
              <a:t>2. Kostuum – Wat voor kleding dragen de personages? </a:t>
            </a:r>
          </a:p>
          <a:p>
            <a:pPr marL="0" indent="0">
              <a:buNone/>
            </a:pPr>
            <a:r>
              <a:rPr lang="nl-NL" sz="2900" dirty="0"/>
              <a:t>3. Grime en hair styling -  Welke haarstijl en/of grime dragen de personages?</a:t>
            </a:r>
          </a:p>
          <a:p>
            <a:pPr marL="0" indent="0">
              <a:buNone/>
            </a:pPr>
            <a:r>
              <a:rPr lang="nl-NL" sz="2900" dirty="0"/>
              <a:t>4. Rekwisieten – welke voorwerpen worden er in de scene gebruikt?</a:t>
            </a:r>
          </a:p>
          <a:p>
            <a:pPr marL="0" indent="0">
              <a:buNone/>
            </a:pPr>
            <a:r>
              <a:rPr lang="nl-NL" sz="2900" dirty="0"/>
              <a:t>5. Attributen – zijn er voorwerpen die als attribuut ingezet worden?</a:t>
            </a:r>
          </a:p>
          <a:p>
            <a:pPr marL="0" indent="0">
              <a:buNone/>
            </a:pPr>
            <a:r>
              <a:rPr lang="nl-NL" sz="2900" dirty="0"/>
              <a:t>6. Belichting – Hoe wordt er gebruik gemaakt van licht?</a:t>
            </a:r>
          </a:p>
          <a:p>
            <a:pPr marL="0" indent="0">
              <a:buNone/>
            </a:pPr>
            <a:r>
              <a:rPr lang="nl-NL" sz="2900" dirty="0"/>
              <a:t>7. Muziek – Is er muziek te horen in de scene?</a:t>
            </a:r>
          </a:p>
          <a:p>
            <a:pPr marL="0" indent="0">
              <a:buNone/>
            </a:pPr>
            <a:r>
              <a:rPr lang="nl-NL" sz="2900" dirty="0"/>
              <a:t>8. Geluid en geluidseffecten – Hoe stuurt geluid de aandacht van de kijker?</a:t>
            </a:r>
          </a:p>
          <a:p>
            <a:pPr marL="0" indent="0">
              <a:buNone/>
            </a:pPr>
            <a:r>
              <a:rPr lang="nl-NL" sz="2900" dirty="0"/>
              <a:t>9. Enscenering: alle keuzes van de regisseur ten aanzien van de voorstelling.</a:t>
            </a:r>
          </a:p>
          <a:p>
            <a:pPr marL="0" indent="0">
              <a:buNone/>
            </a:pPr>
            <a:r>
              <a:rPr lang="nl-NL" sz="2900" dirty="0"/>
              <a:t>10. Toneelbeeld: een </a:t>
            </a:r>
            <a:r>
              <a:rPr lang="nl-NL" sz="2900" dirty="0" err="1"/>
              <a:t>still</a:t>
            </a:r>
            <a:r>
              <a:rPr lang="nl-NL" sz="2900" dirty="0"/>
              <a:t> van een bepaald moment uit de voorstelling</a:t>
            </a:r>
            <a:r>
              <a:rPr lang="nl-NL" sz="2900" dirty="0" smtClean="0"/>
              <a:t>.</a:t>
            </a:r>
            <a:endParaRPr lang="nl-NL" sz="2900" dirty="0"/>
          </a:p>
        </p:txBody>
      </p:sp>
      <p:sp>
        <p:nvSpPr>
          <p:cNvPr id="6" name="Titel 7"/>
          <p:cNvSpPr txBox="1">
            <a:spLocks/>
          </p:cNvSpPr>
          <p:nvPr/>
        </p:nvSpPr>
        <p:spPr>
          <a:xfrm>
            <a:off x="381214" y="176033"/>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smtClean="0">
                <a:solidFill>
                  <a:schemeClr val="accent3">
                    <a:lumMod val="50000"/>
                  </a:schemeClr>
                </a:solidFill>
              </a:rPr>
              <a:t>AMERIKA</a:t>
            </a:r>
          </a:p>
          <a:p>
            <a:r>
              <a:rPr lang="nl-NL" b="1" dirty="0" smtClean="0">
                <a:solidFill>
                  <a:schemeClr val="accent3">
                    <a:lumMod val="50000"/>
                  </a:schemeClr>
                </a:solidFill>
              </a:rPr>
              <a:t>Charley </a:t>
            </a:r>
            <a:r>
              <a:rPr lang="nl-NL" b="1" dirty="0" err="1" smtClean="0">
                <a:solidFill>
                  <a:schemeClr val="accent3">
                    <a:lumMod val="50000"/>
                  </a:schemeClr>
                </a:solidFill>
              </a:rPr>
              <a:t>Chaplin</a:t>
            </a:r>
            <a:endParaRPr lang="nl-NL" b="1" dirty="0" smtClean="0">
              <a:solidFill>
                <a:schemeClr val="accent3">
                  <a:lumMod val="50000"/>
                </a:schemeClr>
              </a:solidFill>
            </a:endParaRPr>
          </a:p>
          <a:p>
            <a:endParaRPr lang="nl-NL" sz="1800" b="1" dirty="0">
              <a:solidFill>
                <a:schemeClr val="accent3">
                  <a:lumMod val="50000"/>
                </a:schemeClr>
              </a:solidFill>
            </a:endParaRPr>
          </a:p>
        </p:txBody>
      </p:sp>
    </p:spTree>
    <p:extLst>
      <p:ext uri="{BB962C8B-B14F-4D97-AF65-F5344CB8AC3E}">
        <p14:creationId xmlns:p14="http://schemas.microsoft.com/office/powerpoint/2010/main" val="19615465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solidFill>
                  <a:schemeClr val="accent3">
                    <a:lumMod val="50000"/>
                  </a:schemeClr>
                </a:solidFill>
              </a:rPr>
              <a:t>WAT LEER JE DEZE LES</a:t>
            </a:r>
            <a:endParaRPr lang="nl-NL" b="1" dirty="0">
              <a:solidFill>
                <a:schemeClr val="accent3">
                  <a:lumMod val="50000"/>
                </a:schemeClr>
              </a:solidFill>
            </a:endParaRPr>
          </a:p>
        </p:txBody>
      </p:sp>
      <p:sp>
        <p:nvSpPr>
          <p:cNvPr id="3" name="Tijdelijke aanduiding voor inhoud 2"/>
          <p:cNvSpPr>
            <a:spLocks noGrp="1"/>
          </p:cNvSpPr>
          <p:nvPr>
            <p:ph idx="1"/>
          </p:nvPr>
        </p:nvSpPr>
        <p:spPr>
          <a:xfrm>
            <a:off x="370417" y="1968500"/>
            <a:ext cx="8316383" cy="4030664"/>
          </a:xfrm>
        </p:spPr>
        <p:txBody>
          <a:bodyPr>
            <a:normAutofit fontScale="85000" lnSpcReduction="20000"/>
          </a:bodyPr>
          <a:lstStyle/>
          <a:p>
            <a:r>
              <a:rPr lang="nl-NL" sz="2800" b="1" dirty="0" err="1" smtClean="0"/>
              <a:t>Eissenstein</a:t>
            </a:r>
            <a:r>
              <a:rPr lang="nl-NL" sz="2800" b="1" dirty="0" smtClean="0"/>
              <a:t> (Rusland)</a:t>
            </a:r>
          </a:p>
          <a:p>
            <a:pPr lvl="1"/>
            <a:r>
              <a:rPr lang="nl-NL" sz="2400" dirty="0"/>
              <a:t>i</a:t>
            </a:r>
            <a:r>
              <a:rPr lang="nl-NL" sz="2400" dirty="0" smtClean="0"/>
              <a:t>nvloed van communisme in Rusland</a:t>
            </a:r>
          </a:p>
          <a:p>
            <a:pPr lvl="1"/>
            <a:r>
              <a:rPr lang="nl-NL" sz="2400" dirty="0" smtClean="0"/>
              <a:t>effect </a:t>
            </a:r>
            <a:r>
              <a:rPr lang="nl-NL" sz="2400" dirty="0"/>
              <a:t>van de </a:t>
            </a:r>
            <a:r>
              <a:rPr lang="nl-NL" sz="2400" dirty="0" smtClean="0"/>
              <a:t>attractiemontage </a:t>
            </a:r>
            <a:r>
              <a:rPr lang="nl-NL" sz="2400" dirty="0"/>
              <a:t>in </a:t>
            </a:r>
            <a:r>
              <a:rPr lang="nl-NL" sz="2400" dirty="0" smtClean="0"/>
              <a:t>film</a:t>
            </a:r>
          </a:p>
          <a:p>
            <a:pPr lvl="1"/>
            <a:r>
              <a:rPr lang="nl-NL" sz="2400" dirty="0" smtClean="0"/>
              <a:t>Invloed van </a:t>
            </a:r>
            <a:r>
              <a:rPr lang="nl-NL" sz="2400" dirty="0" err="1" smtClean="0"/>
              <a:t>Eissenstein</a:t>
            </a:r>
            <a:r>
              <a:rPr lang="nl-NL" sz="2400" dirty="0" smtClean="0"/>
              <a:t> </a:t>
            </a:r>
            <a:endParaRPr lang="nl-NL" sz="2400" dirty="0"/>
          </a:p>
          <a:p>
            <a:endParaRPr lang="nl-NL" sz="2800" dirty="0" smtClean="0"/>
          </a:p>
          <a:p>
            <a:r>
              <a:rPr lang="nl-NL" sz="2800" b="1" dirty="0" err="1"/>
              <a:t>Leni</a:t>
            </a:r>
            <a:r>
              <a:rPr lang="nl-NL" sz="2800" b="1" dirty="0"/>
              <a:t> </a:t>
            </a:r>
            <a:r>
              <a:rPr lang="nl-NL" sz="2800" b="1" dirty="0" err="1"/>
              <a:t>Riefelstahl</a:t>
            </a:r>
            <a:r>
              <a:rPr lang="nl-NL" sz="2800" b="1" dirty="0"/>
              <a:t> </a:t>
            </a:r>
            <a:r>
              <a:rPr lang="nl-NL" sz="2800" b="1" dirty="0" smtClean="0"/>
              <a:t>(Duistland)</a:t>
            </a:r>
            <a:endParaRPr lang="nl-NL" sz="2800" b="1" dirty="0"/>
          </a:p>
          <a:p>
            <a:pPr lvl="1"/>
            <a:r>
              <a:rPr lang="nl-NL" sz="2400" dirty="0"/>
              <a:t>p</a:t>
            </a:r>
            <a:r>
              <a:rPr lang="nl-NL" sz="2400" dirty="0" smtClean="0"/>
              <a:t>ropagandafilms voor Nazi regime in Duitsland</a:t>
            </a:r>
          </a:p>
          <a:p>
            <a:pPr lvl="1"/>
            <a:r>
              <a:rPr lang="nl-NL" sz="2400" dirty="0" smtClean="0"/>
              <a:t>filmkwaliteiten van deze propagandafilms </a:t>
            </a:r>
          </a:p>
          <a:p>
            <a:endParaRPr lang="nl-NL" sz="2800" b="1" dirty="0"/>
          </a:p>
          <a:p>
            <a:r>
              <a:rPr lang="nl-NL" sz="2800" b="1" dirty="0" err="1" smtClean="0"/>
              <a:t>Charlie</a:t>
            </a:r>
            <a:r>
              <a:rPr lang="nl-NL" sz="2800" b="1" dirty="0" smtClean="0"/>
              <a:t> </a:t>
            </a:r>
            <a:r>
              <a:rPr lang="nl-NL" sz="2800" b="1" dirty="0" err="1" smtClean="0"/>
              <a:t>Chaplin</a:t>
            </a:r>
            <a:r>
              <a:rPr lang="nl-NL" sz="2800" b="1" dirty="0" smtClean="0"/>
              <a:t> (Amerika)</a:t>
            </a:r>
            <a:endParaRPr lang="nl-NL" sz="2800" dirty="0" smtClean="0"/>
          </a:p>
          <a:p>
            <a:pPr lvl="1"/>
            <a:r>
              <a:rPr lang="nl-NL" sz="2400" dirty="0" smtClean="0"/>
              <a:t>Bekritiseert Europa</a:t>
            </a:r>
          </a:p>
          <a:p>
            <a:pPr lvl="1"/>
            <a:r>
              <a:rPr lang="nl-NL" sz="2400" dirty="0"/>
              <a:t>Persiflage </a:t>
            </a:r>
            <a:r>
              <a:rPr lang="nl-NL" sz="2400" dirty="0" smtClean="0"/>
              <a:t>/ parodie op Hitler</a:t>
            </a:r>
          </a:p>
          <a:p>
            <a:endParaRPr lang="nl-NL" sz="2800" dirty="0" smtClean="0"/>
          </a:p>
          <a:p>
            <a:endParaRPr lang="nl-NL" dirty="0"/>
          </a:p>
        </p:txBody>
      </p:sp>
    </p:spTree>
    <p:extLst>
      <p:ext uri="{BB962C8B-B14F-4D97-AF65-F5344CB8AC3E}">
        <p14:creationId xmlns:p14="http://schemas.microsoft.com/office/powerpoint/2010/main" val="39151010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199" y="1462241"/>
            <a:ext cx="4343401" cy="4896755"/>
          </a:xfrm>
        </p:spPr>
        <p:txBody>
          <a:bodyPr>
            <a:normAutofit/>
          </a:bodyPr>
          <a:lstStyle/>
          <a:p>
            <a:r>
              <a:rPr lang="nl-NL" sz="2000" b="1" dirty="0" smtClean="0"/>
              <a:t>Oktober 1917: </a:t>
            </a:r>
            <a:r>
              <a:rPr lang="nl-NL" sz="2000" b="1" dirty="0"/>
              <a:t>Russische </a:t>
            </a:r>
            <a:r>
              <a:rPr lang="nl-NL" sz="2000" b="1" dirty="0" smtClean="0"/>
              <a:t>revolutie </a:t>
            </a:r>
            <a:r>
              <a:rPr lang="nl-NL" sz="2000" dirty="0" smtClean="0"/>
              <a:t>die </a:t>
            </a:r>
            <a:r>
              <a:rPr lang="nl-NL" sz="2000" dirty="0"/>
              <a:t>leidt tot de val van de tsaar en de installatie van </a:t>
            </a:r>
            <a:r>
              <a:rPr lang="nl-NL" sz="2000" dirty="0" smtClean="0"/>
              <a:t>het communistische regime: </a:t>
            </a:r>
            <a:r>
              <a:rPr lang="nl-NL" sz="2000" b="1" dirty="0" smtClean="0"/>
              <a:t>Lenin</a:t>
            </a:r>
            <a:r>
              <a:rPr lang="nl-NL" sz="2000" dirty="0" smtClean="0"/>
              <a:t> </a:t>
            </a:r>
            <a:r>
              <a:rPr lang="nl-NL" sz="2000" dirty="0"/>
              <a:t>en </a:t>
            </a:r>
            <a:r>
              <a:rPr lang="nl-NL" sz="2000" dirty="0" smtClean="0"/>
              <a:t>Stalin</a:t>
            </a:r>
          </a:p>
          <a:p>
            <a:r>
              <a:rPr lang="nl-NL" sz="2000" dirty="0"/>
              <a:t>Einde maken aan de </a:t>
            </a:r>
            <a:r>
              <a:rPr lang="nl-NL" sz="2000" b="1" dirty="0"/>
              <a:t>overheersing en uitbuiting </a:t>
            </a:r>
            <a:r>
              <a:rPr lang="nl-NL" sz="2000" dirty="0"/>
              <a:t>van het volk door de kapitalisten en de </a:t>
            </a:r>
            <a:r>
              <a:rPr lang="nl-NL" sz="2000" dirty="0" smtClean="0"/>
              <a:t>aristocratie</a:t>
            </a:r>
          </a:p>
          <a:p>
            <a:r>
              <a:rPr lang="nl-NL" sz="2000" dirty="0"/>
              <a:t>Uitgangspunt ideeën van </a:t>
            </a:r>
            <a:r>
              <a:rPr lang="nl-NL" sz="2000" b="1" dirty="0"/>
              <a:t>Karl </a:t>
            </a:r>
            <a:r>
              <a:rPr lang="nl-NL" sz="2000" b="1" dirty="0" smtClean="0"/>
              <a:t>Marx</a:t>
            </a:r>
          </a:p>
          <a:p>
            <a:pPr marL="0" indent="0">
              <a:buNone/>
            </a:pPr>
            <a:r>
              <a:rPr lang="nl-NL" sz="2000" b="1" dirty="0" smtClean="0">
                <a:solidFill>
                  <a:srgbClr val="FF0000"/>
                </a:solidFill>
              </a:rPr>
              <a:t>Welke uitgangspunten waren dat?</a:t>
            </a:r>
          </a:p>
        </p:txBody>
      </p:sp>
      <p:sp>
        <p:nvSpPr>
          <p:cNvPr id="4" name="Tijdelijke aanduiding voor inhoud 3"/>
          <p:cNvSpPr>
            <a:spLocks noGrp="1"/>
          </p:cNvSpPr>
          <p:nvPr>
            <p:ph sz="half" idx="2"/>
          </p:nvPr>
        </p:nvSpPr>
        <p:spPr>
          <a:xfrm>
            <a:off x="4800600" y="1455309"/>
            <a:ext cx="4038600" cy="5444519"/>
          </a:xfrm>
        </p:spPr>
        <p:txBody>
          <a:bodyPr>
            <a:normAutofit/>
          </a:bodyPr>
          <a:lstStyle/>
          <a:p>
            <a:pPr marL="0" indent="0">
              <a:buNone/>
            </a:pPr>
            <a:r>
              <a:rPr lang="nl-NL" sz="2100" b="1" dirty="0"/>
              <a:t> </a:t>
            </a:r>
            <a:r>
              <a:rPr lang="nl-NL" sz="2100" b="1" dirty="0" smtClean="0"/>
              <a:t>    </a:t>
            </a:r>
            <a:r>
              <a:rPr lang="nl-NL" sz="2100" b="1" u="sng" dirty="0" smtClean="0"/>
              <a:t>RUSSISCHE KUNST</a:t>
            </a:r>
          </a:p>
          <a:p>
            <a:pPr marL="0" indent="0">
              <a:buNone/>
            </a:pPr>
            <a:endParaRPr lang="nl-NL" sz="1000" b="1" dirty="0" smtClean="0"/>
          </a:p>
          <a:p>
            <a:r>
              <a:rPr lang="nl-NL" sz="2100" dirty="0" smtClean="0"/>
              <a:t>Russische vooruitstrevende kunstenaars: kunst voor de staat om het communisme te promoten: </a:t>
            </a:r>
            <a:r>
              <a:rPr lang="nl-NL" sz="2100" b="1" dirty="0" smtClean="0"/>
              <a:t>propaganda!</a:t>
            </a:r>
          </a:p>
          <a:p>
            <a:r>
              <a:rPr lang="nl-NL" sz="2100" dirty="0" smtClean="0"/>
              <a:t>Functie: mee bouwen aan de toekomst van Rusland</a:t>
            </a:r>
          </a:p>
          <a:p>
            <a:pPr marL="0" indent="0">
              <a:buNone/>
            </a:pPr>
            <a:endParaRPr lang="nl-NL" sz="1800" b="1" dirty="0" smtClean="0"/>
          </a:p>
          <a:p>
            <a:pPr marL="0" indent="0">
              <a:buNone/>
            </a:pPr>
            <a:r>
              <a:rPr lang="nl-NL" sz="1800" b="1" dirty="0" smtClean="0"/>
              <a:t>Het constructivisme, vormentaal:</a:t>
            </a:r>
            <a:endParaRPr lang="nl-NL" sz="1800" dirty="0" smtClean="0"/>
          </a:p>
          <a:p>
            <a:pPr marL="0" indent="0">
              <a:buNone/>
            </a:pPr>
            <a:r>
              <a:rPr lang="nl-NL" sz="1800" dirty="0">
                <a:hlinkClick r:id="rId3"/>
              </a:rPr>
              <a:t>http://kunst-modernisme.blogspot.nl/p/suprematisme-enconstructivisme.html</a:t>
            </a:r>
            <a:endParaRPr lang="nl-NL" sz="1800" dirty="0"/>
          </a:p>
          <a:p>
            <a:pPr marL="0" indent="0">
              <a:buNone/>
            </a:pPr>
            <a:endParaRPr lang="nl-NL" sz="1800" dirty="0"/>
          </a:p>
          <a:p>
            <a:pPr marL="0" indent="0">
              <a:buNone/>
            </a:pPr>
            <a:r>
              <a:rPr lang="nl-NL" sz="1800" b="1" dirty="0" smtClean="0"/>
              <a:t>filmfragment constructivisme:</a:t>
            </a:r>
          </a:p>
          <a:p>
            <a:pPr marL="0" indent="0">
              <a:buNone/>
            </a:pPr>
            <a:r>
              <a:rPr lang="nl-NL" sz="1800" dirty="0" smtClean="0">
                <a:hlinkClick r:id="rId4"/>
              </a:rPr>
              <a:t>https</a:t>
            </a:r>
            <a:r>
              <a:rPr lang="nl-NL" sz="1800" dirty="0">
                <a:hlinkClick r:id="rId4"/>
              </a:rPr>
              <a:t>://www.youtube.com/watch?time_continue=10&amp;v=</a:t>
            </a:r>
            <a:r>
              <a:rPr lang="nl-NL" sz="1800" dirty="0" smtClean="0">
                <a:hlinkClick r:id="rId4"/>
              </a:rPr>
              <a:t>XbnNQNNvQ5Y</a:t>
            </a:r>
            <a:endParaRPr lang="nl-NL" sz="1800" dirty="0" smtClean="0"/>
          </a:p>
          <a:p>
            <a:pPr marL="0" indent="0">
              <a:buNone/>
            </a:pPr>
            <a:endParaRPr lang="nl-NL" sz="1800" b="1" dirty="0" smtClean="0"/>
          </a:p>
          <a:p>
            <a:endParaRPr lang="nl-NL" sz="2000" dirty="0" smtClean="0"/>
          </a:p>
          <a:p>
            <a:endParaRPr lang="nl-NL" sz="2000" dirty="0" smtClean="0"/>
          </a:p>
          <a:p>
            <a:endParaRPr lang="nl-NL" dirty="0"/>
          </a:p>
        </p:txBody>
      </p:sp>
      <p:pic>
        <p:nvPicPr>
          <p:cNvPr id="5" name="Afbeelding 4" descr="ladimir Iljitsj Lenin (1870-1924)"/>
          <p:cNvPicPr/>
          <p:nvPr/>
        </p:nvPicPr>
        <p:blipFill>
          <a:blip r:embed="rId5">
            <a:extLst>
              <a:ext uri="{28A0092B-C50C-407E-A947-70E740481C1C}">
                <a14:useLocalDpi xmlns:a14="http://schemas.microsoft.com/office/drawing/2010/main" val="0"/>
              </a:ext>
            </a:extLst>
          </a:blip>
          <a:srcRect/>
          <a:stretch>
            <a:fillRect/>
          </a:stretch>
        </p:blipFill>
        <p:spPr bwMode="auto">
          <a:xfrm>
            <a:off x="822328" y="4604827"/>
            <a:ext cx="1663813" cy="2154169"/>
          </a:xfrm>
          <a:prstGeom prst="rect">
            <a:avLst/>
          </a:prstGeom>
          <a:noFill/>
          <a:ln>
            <a:noFill/>
          </a:ln>
        </p:spPr>
      </p:pic>
      <p:pic>
        <p:nvPicPr>
          <p:cNvPr id="6" name="Afbeelding 5" descr="ozef Stalin (1878-1953)"/>
          <p:cNvPicPr/>
          <p:nvPr/>
        </p:nvPicPr>
        <p:blipFill>
          <a:blip r:embed="rId6">
            <a:extLst>
              <a:ext uri="{28A0092B-C50C-407E-A947-70E740481C1C}">
                <a14:useLocalDpi xmlns:a14="http://schemas.microsoft.com/office/drawing/2010/main" val="0"/>
              </a:ext>
            </a:extLst>
          </a:blip>
          <a:srcRect/>
          <a:stretch>
            <a:fillRect/>
          </a:stretch>
        </p:blipFill>
        <p:spPr bwMode="auto">
          <a:xfrm>
            <a:off x="2608762" y="4604827"/>
            <a:ext cx="1620380" cy="2154169"/>
          </a:xfrm>
          <a:prstGeom prst="rect">
            <a:avLst/>
          </a:prstGeom>
          <a:noFill/>
          <a:ln>
            <a:noFill/>
          </a:ln>
        </p:spPr>
      </p:pic>
      <p:sp>
        <p:nvSpPr>
          <p:cNvPr id="8" name="Titel 1"/>
          <p:cNvSpPr txBox="1">
            <a:spLocks/>
          </p:cNvSpPr>
          <p:nvPr/>
        </p:nvSpPr>
        <p:spPr>
          <a:xfrm>
            <a:off x="609600" y="312309"/>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smtClean="0">
                <a:solidFill>
                  <a:schemeClr val="accent3">
                    <a:lumMod val="50000"/>
                  </a:schemeClr>
                </a:solidFill>
              </a:rPr>
              <a:t>RUSLAND VANAF 1900</a:t>
            </a:r>
          </a:p>
          <a:p>
            <a:r>
              <a:rPr lang="nl-NL" b="1" dirty="0" smtClean="0">
                <a:solidFill>
                  <a:schemeClr val="accent3">
                    <a:lumMod val="50000"/>
                  </a:schemeClr>
                </a:solidFill>
              </a:rPr>
              <a:t>inleiding</a:t>
            </a:r>
            <a:endParaRPr lang="nl-NL" b="1" dirty="0">
              <a:solidFill>
                <a:schemeClr val="accent3">
                  <a:lumMod val="50000"/>
                </a:schemeClr>
              </a:solidFill>
            </a:endParaRPr>
          </a:p>
        </p:txBody>
      </p:sp>
    </p:spTree>
    <p:extLst>
      <p:ext uri="{BB962C8B-B14F-4D97-AF65-F5344CB8AC3E}">
        <p14:creationId xmlns:p14="http://schemas.microsoft.com/office/powerpoint/2010/main" val="10619457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609600" y="3123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err="1" smtClean="0">
                <a:solidFill>
                  <a:schemeClr val="accent3">
                    <a:lumMod val="50000"/>
                  </a:schemeClr>
                </a:solidFill>
              </a:rPr>
              <a:t>Propganda</a:t>
            </a:r>
            <a:endParaRPr lang="nl-NL" b="1" dirty="0">
              <a:solidFill>
                <a:schemeClr val="accent3">
                  <a:lumMod val="50000"/>
                </a:schemeClr>
              </a:solidFill>
            </a:endParaRPr>
          </a:p>
        </p:txBody>
      </p:sp>
      <p:sp>
        <p:nvSpPr>
          <p:cNvPr id="2" name="Tijdelijke aanduiding voor inhoud 1"/>
          <p:cNvSpPr>
            <a:spLocks noGrp="1"/>
          </p:cNvSpPr>
          <p:nvPr>
            <p:ph sz="half" idx="2"/>
          </p:nvPr>
        </p:nvSpPr>
        <p:spPr/>
        <p:txBody>
          <a:bodyPr>
            <a:normAutofit fontScale="62500" lnSpcReduction="20000"/>
          </a:bodyPr>
          <a:lstStyle/>
          <a:p>
            <a:pPr marL="0" indent="0">
              <a:buNone/>
            </a:pPr>
            <a:r>
              <a:rPr lang="nl-NL" b="1" dirty="0" smtClean="0">
                <a:solidFill>
                  <a:srgbClr val="FF0000"/>
                </a:solidFill>
              </a:rPr>
              <a:t>Kun je zelf een voorbeeld bedenken van hedendaagse propaganda?</a:t>
            </a:r>
          </a:p>
          <a:p>
            <a:pPr marL="0" indent="0">
              <a:buNone/>
            </a:pPr>
            <a:endParaRPr lang="nl-NL" b="1" dirty="0">
              <a:solidFill>
                <a:srgbClr val="FF0000"/>
              </a:solidFill>
            </a:endParaRPr>
          </a:p>
          <a:p>
            <a:pPr marL="0" indent="0">
              <a:buNone/>
            </a:pPr>
            <a:r>
              <a:rPr lang="nl-NL" b="1" dirty="0">
                <a:solidFill>
                  <a:srgbClr val="FF0000"/>
                </a:solidFill>
                <a:hlinkClick r:id="rId3"/>
              </a:rPr>
              <a:t>http://www.quotenet.nl/Nieuws/Hoe-Donald-Trump-ons-liet-kennismaken-met-een-nieuwe-vorm-van-AI-propaganda-</a:t>
            </a:r>
            <a:r>
              <a:rPr lang="nl-NL" b="1" dirty="0" smtClean="0">
                <a:solidFill>
                  <a:srgbClr val="FF0000"/>
                </a:solidFill>
                <a:hlinkClick r:id="rId3"/>
              </a:rPr>
              <a:t>191873</a:t>
            </a:r>
            <a:endParaRPr lang="nl-NL" b="1" dirty="0" smtClean="0">
              <a:solidFill>
                <a:srgbClr val="FF0000"/>
              </a:solidFill>
            </a:endParaRPr>
          </a:p>
          <a:p>
            <a:pPr marL="0" indent="0">
              <a:buNone/>
            </a:pPr>
            <a:endParaRPr lang="nl-NL" b="1" dirty="0">
              <a:solidFill>
                <a:srgbClr val="FF0000"/>
              </a:solidFill>
            </a:endParaRPr>
          </a:p>
          <a:p>
            <a:pPr marL="0" indent="0">
              <a:buNone/>
            </a:pPr>
            <a:endParaRPr lang="nl-NL" b="1" dirty="0">
              <a:solidFill>
                <a:srgbClr val="FF0000"/>
              </a:solidFill>
            </a:endParaRPr>
          </a:p>
        </p:txBody>
      </p:sp>
      <p:sp>
        <p:nvSpPr>
          <p:cNvPr id="7" name="Tijdelijke aanduiding voor inhoud 6"/>
          <p:cNvSpPr>
            <a:spLocks noGrp="1"/>
          </p:cNvSpPr>
          <p:nvPr>
            <p:ph sz="half" idx="1"/>
          </p:nvPr>
        </p:nvSpPr>
        <p:spPr/>
        <p:txBody>
          <a:bodyPr>
            <a:normAutofit fontScale="62500" lnSpcReduction="20000"/>
          </a:bodyPr>
          <a:lstStyle/>
          <a:p>
            <a:pPr marL="0" indent="0">
              <a:buNone/>
            </a:pPr>
            <a:r>
              <a:rPr lang="nl-NL" b="1" dirty="0"/>
              <a:t>WAT IS PROPAGANDA?</a:t>
            </a:r>
          </a:p>
          <a:p>
            <a:pPr marL="0" indent="0">
              <a:buNone/>
            </a:pPr>
            <a:endParaRPr lang="nl-NL" dirty="0" smtClean="0"/>
          </a:p>
          <a:p>
            <a:pPr marL="0" indent="0">
              <a:buNone/>
            </a:pPr>
            <a:r>
              <a:rPr lang="nl-NL" dirty="0" smtClean="0"/>
              <a:t>Propaganda </a:t>
            </a:r>
            <a:r>
              <a:rPr lang="nl-NL" dirty="0"/>
              <a:t>is het proberen te </a:t>
            </a:r>
            <a:r>
              <a:rPr lang="nl-NL" b="1" dirty="0"/>
              <a:t>beïnvloeden van meningen </a:t>
            </a:r>
            <a:r>
              <a:rPr lang="nl-NL" dirty="0"/>
              <a:t>en handelingen van een bepaald publiek. </a:t>
            </a:r>
            <a:endParaRPr lang="nl-NL" dirty="0" smtClean="0"/>
          </a:p>
          <a:p>
            <a:pPr marL="0" indent="0">
              <a:buNone/>
            </a:pPr>
            <a:r>
              <a:rPr lang="nl-NL" dirty="0" smtClean="0"/>
              <a:t>Propaganda </a:t>
            </a:r>
            <a:r>
              <a:rPr lang="nl-NL" dirty="0"/>
              <a:t>kan op leugens zijn gebaseerd, op halve waarheden en op de waarheid. </a:t>
            </a:r>
            <a:endParaRPr lang="nl-NL" dirty="0" smtClean="0"/>
          </a:p>
          <a:p>
            <a:pPr marL="0" indent="0">
              <a:buNone/>
            </a:pPr>
            <a:r>
              <a:rPr lang="nl-NL" dirty="0" smtClean="0"/>
              <a:t>Propaganda </a:t>
            </a:r>
            <a:r>
              <a:rPr lang="nl-NL" dirty="0"/>
              <a:t>kan voor goede en voor slechte doeleinden worden gebruikt. </a:t>
            </a:r>
            <a:r>
              <a:rPr lang="nl-NL" dirty="0" smtClean="0"/>
              <a:t>Het </a:t>
            </a:r>
            <a:r>
              <a:rPr lang="nl-NL" dirty="0"/>
              <a:t>publiek wordt daarbij geen gelegenheid geboden zelf een mening te vormen.</a:t>
            </a:r>
            <a:br>
              <a:rPr lang="nl-NL" dirty="0"/>
            </a:br>
            <a:endParaRPr lang="nl-NL" dirty="0" smtClean="0"/>
          </a:p>
          <a:p>
            <a:pPr marL="0" indent="0">
              <a:buNone/>
            </a:pPr>
            <a:r>
              <a:rPr lang="nl-NL" dirty="0" smtClean="0"/>
              <a:t>Het </a:t>
            </a:r>
            <a:r>
              <a:rPr lang="nl-NL" dirty="0"/>
              <a:t>onderwerp wordt </a:t>
            </a:r>
            <a:r>
              <a:rPr lang="nl-NL" b="1" dirty="0"/>
              <a:t>mooier voorgesteld dan de werkelijkheid</a:t>
            </a:r>
            <a:r>
              <a:rPr lang="nl-NL" dirty="0"/>
              <a:t>, bijvoorbeeld door bepaalde essentiële aspecten te verzwijgen of zelfs door de werkelijkheid te verdraaien.</a:t>
            </a:r>
          </a:p>
          <a:p>
            <a:pPr marL="0" indent="0">
              <a:buNone/>
            </a:pPr>
            <a:endParaRPr lang="nl-NL" dirty="0"/>
          </a:p>
        </p:txBody>
      </p:sp>
      <p:pic>
        <p:nvPicPr>
          <p:cNvPr id="9" name="Afbeelding 8" descr="Hoe-Donald-Trump-ons-liet-kennismaken-met-een-nieuwe-vorm-van-AI-propaganda_crop1000x5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9256" y="3797387"/>
            <a:ext cx="3829907" cy="1913036"/>
          </a:xfrm>
          <a:prstGeom prst="rect">
            <a:avLst/>
          </a:prstGeom>
        </p:spPr>
      </p:pic>
    </p:spTree>
    <p:extLst>
      <p:ext uri="{BB962C8B-B14F-4D97-AF65-F5344CB8AC3E}">
        <p14:creationId xmlns:p14="http://schemas.microsoft.com/office/powerpoint/2010/main" val="2186736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4487"/>
            <a:ext cx="5427133" cy="5094585"/>
          </a:xfrm>
        </p:spPr>
        <p:txBody>
          <a:bodyPr>
            <a:normAutofit/>
          </a:bodyPr>
          <a:lstStyle/>
          <a:p>
            <a:pPr marL="0" indent="0">
              <a:buNone/>
            </a:pPr>
            <a:r>
              <a:rPr lang="nl-NL" sz="2200" b="1" dirty="0" err="1" smtClean="0"/>
              <a:t>Eissenstein</a:t>
            </a:r>
            <a:r>
              <a:rPr lang="nl-NL" sz="2200" b="1" dirty="0" smtClean="0"/>
              <a:t>: de man van de montage</a:t>
            </a:r>
          </a:p>
          <a:p>
            <a:pPr marL="0" indent="0">
              <a:buNone/>
            </a:pPr>
            <a:r>
              <a:rPr lang="nl-NL" sz="1800" dirty="0">
                <a:hlinkClick r:id="rId3"/>
              </a:rPr>
              <a:t>https://www.youtube.com/watch?v=</a:t>
            </a:r>
            <a:r>
              <a:rPr lang="nl-NL" sz="1800" dirty="0" smtClean="0">
                <a:hlinkClick r:id="rId3"/>
              </a:rPr>
              <a:t>MzXFSBlQOe4</a:t>
            </a:r>
            <a:endParaRPr lang="nl-NL" sz="1800" dirty="0" smtClean="0"/>
          </a:p>
          <a:p>
            <a:pPr marL="0" indent="0">
              <a:buNone/>
            </a:pPr>
            <a:endParaRPr lang="nl-NL" sz="1800" dirty="0" smtClean="0"/>
          </a:p>
          <a:p>
            <a:pPr marL="0" indent="0">
              <a:buNone/>
            </a:pPr>
            <a:r>
              <a:rPr lang="nl-NL" sz="1800" b="1" dirty="0" smtClean="0"/>
              <a:t>Attractiemontage: </a:t>
            </a:r>
            <a:r>
              <a:rPr lang="nl-NL" sz="1800" i="1" dirty="0" smtClean="0"/>
              <a:t>het zodanig monteren </a:t>
            </a:r>
            <a:r>
              <a:rPr lang="nl-NL" sz="1800" i="1" dirty="0"/>
              <a:t>van </a:t>
            </a:r>
            <a:r>
              <a:rPr lang="nl-NL" sz="1800" i="1" dirty="0" smtClean="0"/>
              <a:t>filmbeelden/shots, </a:t>
            </a:r>
            <a:r>
              <a:rPr lang="nl-NL" sz="1800" i="1" dirty="0"/>
              <a:t>die ogenschijnlijk niets met elkaar te maken hebben, </a:t>
            </a:r>
            <a:r>
              <a:rPr lang="nl-NL" sz="1800" i="1" dirty="0" smtClean="0"/>
              <a:t>zodat </a:t>
            </a:r>
            <a:r>
              <a:rPr lang="nl-NL" sz="1800" i="1" dirty="0"/>
              <a:t>de illusie ontstaat dat er </a:t>
            </a:r>
            <a:r>
              <a:rPr lang="nl-NL" sz="1800" i="1" dirty="0" smtClean="0"/>
              <a:t>een betekenis </a:t>
            </a:r>
            <a:r>
              <a:rPr lang="nl-NL" sz="1800" i="1" dirty="0"/>
              <a:t>wordt toegevoegd</a:t>
            </a:r>
            <a:r>
              <a:rPr lang="nl-NL" sz="1800" i="1" dirty="0" smtClean="0"/>
              <a:t>.</a:t>
            </a:r>
            <a:endParaRPr lang="nl-NL" sz="1800" dirty="0" smtClean="0"/>
          </a:p>
          <a:p>
            <a:pPr marL="0" indent="0">
              <a:buNone/>
            </a:pPr>
            <a:r>
              <a:rPr lang="nl-NL" sz="1800" dirty="0" smtClean="0"/>
              <a:t>Vaak in hoog tempo gemonteerd, vergelijkbaar met fabrieksproductie,</a:t>
            </a:r>
          </a:p>
          <a:p>
            <a:pPr marL="0" indent="0">
              <a:buNone/>
            </a:pPr>
            <a:endParaRPr lang="nl-NL" sz="1800" b="1" dirty="0" smtClean="0"/>
          </a:p>
          <a:p>
            <a:pPr marL="0" indent="0">
              <a:buNone/>
            </a:pPr>
            <a:r>
              <a:rPr lang="nl-NL" sz="1800" b="1" dirty="0" smtClean="0"/>
              <a:t>Voorbeeld 1: </a:t>
            </a:r>
            <a:r>
              <a:rPr lang="nl-NL" sz="1800" dirty="0" smtClean="0"/>
              <a:t>22 sec. </a:t>
            </a:r>
          </a:p>
          <a:p>
            <a:pPr marL="0" indent="0">
              <a:buNone/>
            </a:pPr>
            <a:r>
              <a:rPr lang="nl-NL" sz="1800" dirty="0" smtClean="0">
                <a:hlinkClick r:id="rId4"/>
              </a:rPr>
              <a:t>http://www.youtube.com/watch?v=JOr_CPpx9os</a:t>
            </a:r>
            <a:endParaRPr lang="nl-NL" sz="1800" dirty="0" smtClean="0"/>
          </a:p>
          <a:p>
            <a:pPr marL="0" indent="0">
              <a:buNone/>
            </a:pPr>
            <a:endParaRPr lang="nl-NL" sz="1800" dirty="0" smtClean="0"/>
          </a:p>
          <a:p>
            <a:pPr marL="0" indent="0">
              <a:buNone/>
            </a:pPr>
            <a:r>
              <a:rPr lang="nl-NL" sz="1800" b="1" dirty="0" smtClean="0">
                <a:solidFill>
                  <a:srgbClr val="FF0000"/>
                </a:solidFill>
              </a:rPr>
              <a:t>Waar in dit fragment is sprake van attractiemontage? </a:t>
            </a:r>
          </a:p>
          <a:p>
            <a:pPr marL="0" indent="0">
              <a:buNone/>
            </a:pPr>
            <a:r>
              <a:rPr lang="nl-NL" sz="1800" b="1" dirty="0" smtClean="0">
                <a:solidFill>
                  <a:srgbClr val="FF0000"/>
                </a:solidFill>
              </a:rPr>
              <a:t>Leg uit hoe je dat ziet.</a:t>
            </a:r>
          </a:p>
          <a:p>
            <a:pPr marL="0" indent="0">
              <a:buNone/>
            </a:pPr>
            <a:endParaRPr lang="nl-NL" sz="2200" dirty="0" smtClean="0"/>
          </a:p>
          <a:p>
            <a:pPr marL="0" indent="0">
              <a:buNone/>
            </a:pPr>
            <a:endParaRPr lang="nl-NL" sz="2200" dirty="0" smtClean="0"/>
          </a:p>
          <a:p>
            <a:pPr marL="0" indent="0">
              <a:buNone/>
            </a:pPr>
            <a:endParaRPr lang="nl-NL" sz="2200" dirty="0" smtClean="0"/>
          </a:p>
          <a:p>
            <a:pPr marL="0" indent="0">
              <a:buNone/>
            </a:pPr>
            <a:endParaRPr lang="nl-NL" sz="2000" dirty="0" smtClean="0"/>
          </a:p>
          <a:p>
            <a:endParaRPr lang="nl-NL" sz="2000" dirty="0" smtClean="0"/>
          </a:p>
          <a:p>
            <a:endParaRPr lang="nl-NL" sz="2000" dirty="0"/>
          </a:p>
        </p:txBody>
      </p:sp>
      <p:sp>
        <p:nvSpPr>
          <p:cNvPr id="5" name="Titel 1"/>
          <p:cNvSpPr txBox="1">
            <a:spLocks/>
          </p:cNvSpPr>
          <p:nvPr/>
        </p:nvSpPr>
        <p:spPr>
          <a:xfrm>
            <a:off x="609600" y="4270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smtClean="0">
                <a:solidFill>
                  <a:schemeClr val="accent3">
                    <a:lumMod val="50000"/>
                  </a:schemeClr>
                </a:solidFill>
              </a:rPr>
              <a:t>RUSLAND VANAF 1900</a:t>
            </a:r>
          </a:p>
          <a:p>
            <a:r>
              <a:rPr lang="nl-NL" b="1" dirty="0" err="1" smtClean="0">
                <a:solidFill>
                  <a:schemeClr val="accent3">
                    <a:lumMod val="50000"/>
                  </a:schemeClr>
                </a:solidFill>
              </a:rPr>
              <a:t>Eissenstein</a:t>
            </a:r>
            <a:endParaRPr lang="nl-NL" b="1" dirty="0">
              <a:solidFill>
                <a:schemeClr val="accent3">
                  <a:lumMod val="50000"/>
                </a:schemeClr>
              </a:solidFill>
            </a:endParaRPr>
          </a:p>
          <a:p>
            <a:endParaRPr lang="nl-NL" b="1" dirty="0">
              <a:solidFill>
                <a:schemeClr val="accent3">
                  <a:lumMod val="50000"/>
                </a:schemeClr>
              </a:solidFill>
            </a:endParaRPr>
          </a:p>
        </p:txBody>
      </p:sp>
      <p:pic>
        <p:nvPicPr>
          <p:cNvPr id="7" name="Afbeelding 6" descr="Sergei_Eisenstein_0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2855" y="1999489"/>
            <a:ext cx="2856345" cy="4255262"/>
          </a:xfrm>
          <a:prstGeom prst="rect">
            <a:avLst/>
          </a:prstGeom>
        </p:spPr>
      </p:pic>
    </p:spTree>
    <p:extLst>
      <p:ext uri="{BB962C8B-B14F-4D97-AF65-F5344CB8AC3E}">
        <p14:creationId xmlns:p14="http://schemas.microsoft.com/office/powerpoint/2010/main" val="22505667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963333" y="1281842"/>
            <a:ext cx="6021917" cy="5351790"/>
          </a:xfrm>
        </p:spPr>
        <p:txBody>
          <a:bodyPr>
            <a:noAutofit/>
          </a:bodyPr>
          <a:lstStyle/>
          <a:p>
            <a:pPr marL="0" indent="0">
              <a:spcBef>
                <a:spcPts val="0"/>
              </a:spcBef>
              <a:buNone/>
            </a:pPr>
            <a:r>
              <a:rPr lang="nl-NL" sz="1600" b="1" dirty="0" smtClean="0"/>
              <a:t>FILM: STAKING</a:t>
            </a:r>
          </a:p>
          <a:p>
            <a:pPr marL="0" indent="0">
              <a:spcBef>
                <a:spcPts val="0"/>
              </a:spcBef>
              <a:buNone/>
            </a:pPr>
            <a:r>
              <a:rPr lang="nl-NL" sz="1600" dirty="0" smtClean="0"/>
              <a:t>Essenteins eerste (stomme) film wordt in 1925 bekroond met een prijs in Parijs. De film gaat over de opstand onder fabrieksarbeiders </a:t>
            </a:r>
            <a:r>
              <a:rPr lang="nl-NL" sz="1600" dirty="0"/>
              <a:t>(</a:t>
            </a:r>
            <a:r>
              <a:rPr lang="nl-NL" sz="1600" dirty="0" smtClean="0"/>
              <a:t>tsarentijd) die meer loon </a:t>
            </a:r>
            <a:r>
              <a:rPr lang="nl-NL" sz="1600" dirty="0"/>
              <a:t>en betere </a:t>
            </a:r>
            <a:r>
              <a:rPr lang="nl-NL" sz="1600" dirty="0" smtClean="0"/>
              <a:t>arbeidsvoorwaarden willen. </a:t>
            </a:r>
            <a:r>
              <a:rPr lang="nl-NL" sz="1600" dirty="0"/>
              <a:t>De </a:t>
            </a:r>
            <a:r>
              <a:rPr lang="nl-NL" sz="1600" dirty="0" smtClean="0"/>
              <a:t>leiding probeert op allerlei nare manieren </a:t>
            </a:r>
            <a:r>
              <a:rPr lang="nl-NL" sz="1600" dirty="0"/>
              <a:t>de toestand onder controle te </a:t>
            </a:r>
            <a:r>
              <a:rPr lang="nl-NL" sz="1600" dirty="0" smtClean="0"/>
              <a:t>houden. Uiteindelijk wordt het leger ingeschakeld en eindigt de </a:t>
            </a:r>
            <a:r>
              <a:rPr lang="nl-NL" sz="1600" dirty="0"/>
              <a:t>staking </a:t>
            </a:r>
            <a:r>
              <a:rPr lang="nl-NL" sz="1600" dirty="0" smtClean="0"/>
              <a:t>in een bloedbad.</a:t>
            </a:r>
          </a:p>
          <a:p>
            <a:pPr marL="0" indent="0">
              <a:spcBef>
                <a:spcPts val="0"/>
              </a:spcBef>
              <a:buNone/>
            </a:pPr>
            <a:endParaRPr lang="nl-NL" sz="1600" dirty="0" smtClean="0">
              <a:hlinkClick r:id="rId3"/>
            </a:endParaRPr>
          </a:p>
          <a:p>
            <a:pPr marL="0" indent="0">
              <a:spcBef>
                <a:spcPts val="0"/>
              </a:spcBef>
              <a:buNone/>
            </a:pPr>
            <a:r>
              <a:rPr lang="nl-NL" sz="1600" dirty="0" smtClean="0">
                <a:hlinkClick r:id="rId3"/>
              </a:rPr>
              <a:t>https</a:t>
            </a:r>
            <a:r>
              <a:rPr lang="nl-NL" sz="1600" dirty="0">
                <a:hlinkClick r:id="rId3"/>
              </a:rPr>
              <a:t>://www.youtube.com/watch?v=jWiDciPuSW4</a:t>
            </a:r>
            <a:endParaRPr lang="nl-NL" sz="1600" dirty="0"/>
          </a:p>
          <a:p>
            <a:pPr marL="0" indent="0">
              <a:spcBef>
                <a:spcPts val="0"/>
              </a:spcBef>
              <a:buNone/>
            </a:pPr>
            <a:endParaRPr lang="nl-NL" sz="1600" dirty="0" smtClean="0"/>
          </a:p>
          <a:p>
            <a:pPr marL="0" indent="0">
              <a:spcBef>
                <a:spcPts val="0"/>
              </a:spcBef>
              <a:buNone/>
            </a:pPr>
            <a:r>
              <a:rPr lang="nl-NL" sz="1600" b="1" dirty="0" err="1" smtClean="0">
                <a:solidFill>
                  <a:srgbClr val="FF0000"/>
                </a:solidFill>
              </a:rPr>
              <a:t>Eissenstein</a:t>
            </a:r>
            <a:r>
              <a:rPr lang="nl-NL" sz="1600" b="1" dirty="0" smtClean="0">
                <a:solidFill>
                  <a:srgbClr val="FF0000"/>
                </a:solidFill>
              </a:rPr>
              <a:t> </a:t>
            </a:r>
            <a:r>
              <a:rPr lang="nl-NL" sz="1600" b="1" dirty="0">
                <a:solidFill>
                  <a:srgbClr val="FF0000"/>
                </a:solidFill>
              </a:rPr>
              <a:t>probeert je te sturen zodat je sympathie uitgaat naar de arbeiders. </a:t>
            </a:r>
            <a:r>
              <a:rPr lang="nl-NL" sz="1600" b="1" dirty="0" smtClean="0">
                <a:solidFill>
                  <a:srgbClr val="FF0000"/>
                </a:solidFill>
              </a:rPr>
              <a:t>Leg aan de hand van de vormgeving uit hoe hij dit doet?</a:t>
            </a:r>
          </a:p>
          <a:p>
            <a:pPr marL="0" indent="0">
              <a:spcBef>
                <a:spcPts val="0"/>
              </a:spcBef>
              <a:buNone/>
            </a:pPr>
            <a:endParaRPr lang="nl-NL" sz="1600" dirty="0" smtClean="0"/>
          </a:p>
          <a:p>
            <a:pPr marL="0" indent="0">
              <a:spcBef>
                <a:spcPts val="0"/>
              </a:spcBef>
              <a:buNone/>
            </a:pPr>
            <a:r>
              <a:rPr lang="nl-NL" sz="1600" dirty="0" smtClean="0"/>
              <a:t>Opvallend is ook nu weer de</a:t>
            </a:r>
            <a:r>
              <a:rPr lang="nl-NL" sz="1600" b="1" dirty="0" smtClean="0"/>
              <a:t> montagetechniek: </a:t>
            </a:r>
            <a:r>
              <a:rPr lang="nl-NL" sz="1600" dirty="0" smtClean="0"/>
              <a:t>Hij gebruikte montage niet alleen om </a:t>
            </a:r>
            <a:r>
              <a:rPr lang="nl-NL" sz="1600" b="1" dirty="0" smtClean="0"/>
              <a:t>scènes met elkaar te verbinden, </a:t>
            </a:r>
            <a:r>
              <a:rPr lang="nl-NL" sz="1600" dirty="0" smtClean="0"/>
              <a:t>maar ook als middel om </a:t>
            </a:r>
            <a:r>
              <a:rPr lang="nl-NL" sz="1600" b="1" dirty="0" smtClean="0"/>
              <a:t>het publiek bij de film te betrekken en te beïnvloeden</a:t>
            </a:r>
            <a:r>
              <a:rPr lang="nl-NL" sz="1600" dirty="0" smtClean="0"/>
              <a:t>. </a:t>
            </a:r>
          </a:p>
          <a:p>
            <a:pPr marL="0" indent="0">
              <a:spcBef>
                <a:spcPts val="0"/>
              </a:spcBef>
              <a:buNone/>
            </a:pPr>
            <a:r>
              <a:rPr lang="nl-NL" sz="1600" dirty="0" smtClean="0"/>
              <a:t>Verder valt op dat:</a:t>
            </a:r>
          </a:p>
          <a:p>
            <a:pPr>
              <a:spcBef>
                <a:spcPts val="0"/>
              </a:spcBef>
              <a:buFontTx/>
              <a:buChar char="-"/>
            </a:pPr>
            <a:r>
              <a:rPr lang="nl-NL" sz="1600" dirty="0" smtClean="0"/>
              <a:t>Dat </a:t>
            </a:r>
            <a:r>
              <a:rPr lang="nl-NL" sz="1600" b="1" dirty="0" smtClean="0"/>
              <a:t>er geen duidelijke hoofdpersonen</a:t>
            </a:r>
            <a:r>
              <a:rPr lang="nl-NL" sz="1600" dirty="0" smtClean="0"/>
              <a:t> zijn</a:t>
            </a:r>
          </a:p>
          <a:p>
            <a:pPr>
              <a:spcBef>
                <a:spcPts val="0"/>
              </a:spcBef>
              <a:buFontTx/>
              <a:buChar char="-"/>
            </a:pPr>
            <a:r>
              <a:rPr lang="nl-NL" sz="1600" dirty="0" smtClean="0"/>
              <a:t>er </a:t>
            </a:r>
            <a:r>
              <a:rPr lang="nl-NL" sz="1600" b="1" dirty="0" smtClean="0"/>
              <a:t>vergelijkingen tussen mens en </a:t>
            </a:r>
            <a:r>
              <a:rPr lang="nl-NL" sz="1600" b="1" dirty="0"/>
              <a:t>dier </a:t>
            </a:r>
            <a:r>
              <a:rPr lang="nl-NL" sz="1600" dirty="0" smtClean="0"/>
              <a:t>worden gemaakt (vermoorden massa afgewisseld </a:t>
            </a:r>
            <a:r>
              <a:rPr lang="nl-NL" sz="1600" dirty="0"/>
              <a:t>met beelden van het slachten van een </a:t>
            </a:r>
            <a:r>
              <a:rPr lang="nl-NL" sz="1600" dirty="0" smtClean="0"/>
              <a:t>rund</a:t>
            </a:r>
            <a:r>
              <a:rPr lang="nl-NL" sz="1600" dirty="0"/>
              <a:t>)</a:t>
            </a:r>
            <a:r>
              <a:rPr lang="nl-NL" sz="1600" dirty="0" smtClean="0"/>
              <a:t>, </a:t>
            </a:r>
          </a:p>
          <a:p>
            <a:pPr>
              <a:spcBef>
                <a:spcPts val="0"/>
              </a:spcBef>
            </a:pPr>
            <a:endParaRPr lang="nl-NL" sz="1600" dirty="0"/>
          </a:p>
        </p:txBody>
      </p:sp>
      <p:sp>
        <p:nvSpPr>
          <p:cNvPr id="4" name="Titel 1"/>
          <p:cNvSpPr txBox="1">
            <a:spLocks/>
          </p:cNvSpPr>
          <p:nvPr/>
        </p:nvSpPr>
        <p:spPr>
          <a:xfrm>
            <a:off x="609600" y="437621"/>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smtClean="0">
                <a:solidFill>
                  <a:schemeClr val="accent3">
                    <a:lumMod val="50000"/>
                  </a:schemeClr>
                </a:solidFill>
              </a:rPr>
              <a:t>RUSLAND VANAF 1900</a:t>
            </a:r>
          </a:p>
          <a:p>
            <a:r>
              <a:rPr lang="nl-NL" b="1" dirty="0" err="1" smtClean="0">
                <a:solidFill>
                  <a:schemeClr val="accent3">
                    <a:lumMod val="50000"/>
                  </a:schemeClr>
                </a:solidFill>
              </a:rPr>
              <a:t>Eissenstein</a:t>
            </a:r>
            <a:endParaRPr lang="nl-NL" b="1" dirty="0" smtClean="0">
              <a:solidFill>
                <a:schemeClr val="accent3">
                  <a:lumMod val="50000"/>
                </a:schemeClr>
              </a:solidFill>
            </a:endParaRPr>
          </a:p>
          <a:p>
            <a:endParaRPr lang="nl-NL" b="1" dirty="0">
              <a:solidFill>
                <a:schemeClr val="accent3">
                  <a:lumMod val="50000"/>
                </a:schemeClr>
              </a:solidFill>
            </a:endParaRP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60" y="1580621"/>
            <a:ext cx="2552946" cy="1893803"/>
          </a:xfrm>
          <a:prstGeom prst="rect">
            <a:avLst/>
          </a:prstGeom>
        </p:spPr>
      </p:pic>
      <p:pic>
        <p:nvPicPr>
          <p:cNvPr id="6" name="Afbeelding 5" descr="sma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083" y="3826932"/>
            <a:ext cx="2538723" cy="1871133"/>
          </a:xfrm>
          <a:prstGeom prst="rect">
            <a:avLst/>
          </a:prstGeom>
        </p:spPr>
      </p:pic>
    </p:spTree>
    <p:extLst>
      <p:ext uri="{BB962C8B-B14F-4D97-AF65-F5344CB8AC3E}">
        <p14:creationId xmlns:p14="http://schemas.microsoft.com/office/powerpoint/2010/main" val="8306305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chemeClr val="accent3">
                    <a:lumMod val="50000"/>
                  </a:schemeClr>
                </a:solidFill>
              </a:rPr>
              <a:t>RUSLAND VANAF 1900</a:t>
            </a:r>
            <a:br>
              <a:rPr lang="nl-NL" b="1" dirty="0">
                <a:solidFill>
                  <a:schemeClr val="accent3">
                    <a:lumMod val="50000"/>
                  </a:schemeClr>
                </a:solidFill>
              </a:rPr>
            </a:br>
            <a:r>
              <a:rPr lang="nl-NL" b="1" dirty="0" err="1" smtClean="0">
                <a:solidFill>
                  <a:schemeClr val="accent3">
                    <a:lumMod val="50000"/>
                  </a:schemeClr>
                </a:solidFill>
              </a:rPr>
              <a:t>Eissenstein</a:t>
            </a:r>
            <a:r>
              <a:rPr lang="nl-NL" b="1" dirty="0" smtClean="0">
                <a:solidFill>
                  <a:schemeClr val="accent3">
                    <a:lumMod val="50000"/>
                  </a:schemeClr>
                </a:solidFill>
              </a:rPr>
              <a:t/>
            </a:r>
            <a:br>
              <a:rPr lang="nl-NL" b="1" dirty="0" smtClean="0">
                <a:solidFill>
                  <a:schemeClr val="accent3">
                    <a:lumMod val="50000"/>
                  </a:schemeClr>
                </a:solidFill>
              </a:rPr>
            </a:br>
            <a:endParaRPr lang="nl-NL" b="1" dirty="0"/>
          </a:p>
        </p:txBody>
      </p:sp>
      <p:sp>
        <p:nvSpPr>
          <p:cNvPr id="3" name="Tijdelijke aanduiding voor inhoud 2"/>
          <p:cNvSpPr>
            <a:spLocks noGrp="1"/>
          </p:cNvSpPr>
          <p:nvPr>
            <p:ph idx="1"/>
          </p:nvPr>
        </p:nvSpPr>
        <p:spPr>
          <a:xfrm>
            <a:off x="457200" y="1417638"/>
            <a:ext cx="5077884" cy="5302779"/>
          </a:xfrm>
        </p:spPr>
        <p:txBody>
          <a:bodyPr>
            <a:normAutofit fontScale="92500" lnSpcReduction="10000"/>
          </a:bodyPr>
          <a:lstStyle/>
          <a:p>
            <a:pPr marL="0" indent="0">
              <a:buNone/>
            </a:pPr>
            <a:r>
              <a:rPr lang="nl-NL" sz="1600" b="1" dirty="0" smtClean="0"/>
              <a:t>FILM: PANTSERKRUISER POTJOMKIN 1925</a:t>
            </a:r>
            <a:endParaRPr lang="nl-NL" sz="1600" b="1" dirty="0"/>
          </a:p>
          <a:p>
            <a:pPr marL="0" indent="0">
              <a:buNone/>
            </a:pPr>
            <a:r>
              <a:rPr lang="nl-NL" sz="1600" dirty="0" smtClean="0"/>
              <a:t>Een </a:t>
            </a:r>
            <a:r>
              <a:rPr lang="nl-NL" sz="1600" dirty="0"/>
              <a:t>gedramatiseerde versie van de opstand op de </a:t>
            </a:r>
            <a:r>
              <a:rPr lang="nl-NL" sz="1600" dirty="0" smtClean="0"/>
              <a:t>pantser kruiser </a:t>
            </a:r>
            <a:r>
              <a:rPr lang="nl-NL" sz="1600" dirty="0"/>
              <a:t>Potjomkin in 1905</a:t>
            </a:r>
            <a:r>
              <a:rPr lang="nl-NL" sz="1600" dirty="0" smtClean="0"/>
              <a:t>. Hier experimenteerde ook weer met montage</a:t>
            </a:r>
            <a:r>
              <a:rPr lang="nl-NL" sz="1600" dirty="0"/>
              <a:t> </a:t>
            </a:r>
            <a:r>
              <a:rPr lang="nl-NL" sz="1600" dirty="0" smtClean="0"/>
              <a:t>om een zo </a:t>
            </a:r>
            <a:r>
              <a:rPr lang="nl-NL" sz="1600" dirty="0"/>
              <a:t>groot mogelijke </a:t>
            </a:r>
            <a:r>
              <a:rPr lang="nl-NL" sz="1600" b="1" dirty="0"/>
              <a:t>emotionele invloed </a:t>
            </a:r>
            <a:r>
              <a:rPr lang="nl-NL" sz="1600" dirty="0"/>
              <a:t>op het publiek </a:t>
            </a:r>
            <a:r>
              <a:rPr lang="nl-NL" sz="1600" dirty="0" smtClean="0"/>
              <a:t>uit te oefenen. </a:t>
            </a:r>
            <a:endParaRPr lang="nl-NL" sz="1600" dirty="0"/>
          </a:p>
          <a:p>
            <a:pPr marL="0" indent="0">
              <a:buNone/>
            </a:pPr>
            <a:endParaRPr lang="nl-NL" sz="1600" dirty="0" smtClean="0"/>
          </a:p>
          <a:p>
            <a:pPr marL="0" indent="0">
              <a:buNone/>
            </a:pPr>
            <a:r>
              <a:rPr lang="nl-NL" sz="1600" dirty="0"/>
              <a:t>De beroemdste scène </a:t>
            </a:r>
            <a:r>
              <a:rPr lang="nl-NL" sz="1600" dirty="0" smtClean="0"/>
              <a:t>is </a:t>
            </a:r>
            <a:r>
              <a:rPr lang="nl-NL" sz="1600" dirty="0"/>
              <a:t>de </a:t>
            </a:r>
            <a:r>
              <a:rPr lang="nl-NL" sz="1600" b="1" dirty="0"/>
              <a:t>slachting op de trappen </a:t>
            </a:r>
            <a:r>
              <a:rPr lang="nl-NL" sz="1600" dirty="0"/>
              <a:t>naar de haven van </a:t>
            </a:r>
            <a:r>
              <a:rPr lang="nl-NL" sz="1600" dirty="0" err="1"/>
              <a:t>Odessa</a:t>
            </a:r>
            <a:r>
              <a:rPr lang="nl-NL" sz="1600" dirty="0"/>
              <a:t>, door het tsaristische leger. </a:t>
            </a:r>
            <a:r>
              <a:rPr lang="nl-NL" sz="1600" dirty="0" smtClean="0"/>
              <a:t>Hier marcheren </a:t>
            </a:r>
            <a:r>
              <a:rPr lang="nl-NL" sz="1600" dirty="0"/>
              <a:t>de soldaten de trappen af, terwijl ze </a:t>
            </a:r>
            <a:r>
              <a:rPr lang="nl-NL" sz="1600" dirty="0" smtClean="0"/>
              <a:t>opstandelingen </a:t>
            </a:r>
            <a:r>
              <a:rPr lang="nl-NL" sz="1600" dirty="0"/>
              <a:t>en bevolking genadeloos </a:t>
            </a:r>
            <a:r>
              <a:rPr lang="nl-NL" sz="1600" dirty="0" smtClean="0"/>
              <a:t>neerschieten/neersabelen</a:t>
            </a:r>
            <a:r>
              <a:rPr lang="nl-NL" sz="1600" dirty="0"/>
              <a:t>. </a:t>
            </a:r>
          </a:p>
          <a:p>
            <a:pPr marL="0" indent="0">
              <a:buNone/>
            </a:pPr>
            <a:endParaRPr lang="nl-NL" sz="1600" dirty="0" smtClean="0"/>
          </a:p>
          <a:p>
            <a:pPr marL="0" indent="0">
              <a:buNone/>
            </a:pPr>
            <a:r>
              <a:rPr lang="nl-NL" sz="1600" dirty="0" smtClean="0">
                <a:hlinkClick r:id="rId3"/>
              </a:rPr>
              <a:t>http</a:t>
            </a:r>
            <a:r>
              <a:rPr lang="nl-NL" sz="1600" dirty="0">
                <a:hlinkClick r:id="rId3"/>
              </a:rPr>
              <a:t>://www.youtube.com/watch?v=DLEE2UL_N7Q</a:t>
            </a:r>
            <a:endParaRPr lang="nl-NL" sz="1600" dirty="0"/>
          </a:p>
          <a:p>
            <a:pPr marL="0" indent="0">
              <a:buNone/>
            </a:pPr>
            <a:endParaRPr lang="nl-NL" sz="1600" dirty="0" smtClean="0">
              <a:solidFill>
                <a:srgbClr val="FF0000"/>
              </a:solidFill>
            </a:endParaRPr>
          </a:p>
          <a:p>
            <a:pPr marL="0" indent="0">
              <a:buNone/>
            </a:pPr>
            <a:r>
              <a:rPr lang="nl-NL" sz="1600" b="1" dirty="0" smtClean="0">
                <a:solidFill>
                  <a:srgbClr val="FF0000"/>
                </a:solidFill>
              </a:rPr>
              <a:t>Welke </a:t>
            </a:r>
            <a:r>
              <a:rPr lang="nl-NL" sz="1600" b="1" dirty="0">
                <a:solidFill>
                  <a:srgbClr val="FF0000"/>
                </a:solidFill>
              </a:rPr>
              <a:t>‘trucs’ paste hij in zijn montage toe</a:t>
            </a:r>
            <a:r>
              <a:rPr lang="nl-NL" sz="1600" b="1" dirty="0" smtClean="0">
                <a:solidFill>
                  <a:srgbClr val="FF0000"/>
                </a:solidFill>
              </a:rPr>
              <a:t>?</a:t>
            </a:r>
          </a:p>
          <a:p>
            <a:pPr marL="0" indent="0">
              <a:buNone/>
            </a:pPr>
            <a:r>
              <a:rPr lang="nl-NL" sz="1600" b="1" dirty="0" smtClean="0">
                <a:solidFill>
                  <a:srgbClr val="FF0000"/>
                </a:solidFill>
              </a:rPr>
              <a:t>Op welke manier voegt hij extra drama aan deze scene toe?</a:t>
            </a:r>
            <a:endParaRPr lang="nl-NL" sz="1600" b="1" dirty="0">
              <a:solidFill>
                <a:srgbClr val="FF0000"/>
              </a:solidFill>
            </a:endParaRPr>
          </a:p>
          <a:p>
            <a:pPr marL="0" indent="0">
              <a:buNone/>
            </a:pPr>
            <a:endParaRPr lang="nl-NL" sz="1600" dirty="0" smtClean="0"/>
          </a:p>
          <a:p>
            <a:pPr marL="0" indent="0">
              <a:buNone/>
            </a:pPr>
            <a:r>
              <a:rPr lang="nl-NL" sz="1600" dirty="0"/>
              <a:t>Ook deze film werd een internationaal </a:t>
            </a:r>
            <a:r>
              <a:rPr lang="nl-NL" sz="1600" dirty="0" smtClean="0"/>
              <a:t>succesvol. Met namen deze scène </a:t>
            </a:r>
            <a:r>
              <a:rPr lang="nl-NL" sz="1600" dirty="0"/>
              <a:t>heeft </a:t>
            </a:r>
            <a:r>
              <a:rPr lang="nl-NL" sz="1600" b="1" dirty="0"/>
              <a:t>internationaal grote invloed </a:t>
            </a:r>
            <a:r>
              <a:rPr lang="nl-NL" sz="1600" dirty="0"/>
              <a:t>gehad op filmers - onder meer op de Duitse </a:t>
            </a:r>
            <a:r>
              <a:rPr lang="nl-NL" sz="1600" dirty="0" err="1"/>
              <a:t>Leni</a:t>
            </a:r>
            <a:r>
              <a:rPr lang="nl-NL" sz="1600" dirty="0"/>
              <a:t> </a:t>
            </a:r>
            <a:r>
              <a:rPr lang="nl-NL" sz="1600" dirty="0" err="1"/>
              <a:t>Riefenstahl</a:t>
            </a:r>
            <a:r>
              <a:rPr lang="nl-NL" sz="1600" dirty="0"/>
              <a:t> - en is vaak aangehaald in andere films, waaronder Amerikaanse producties als The Godfather, The </a:t>
            </a:r>
            <a:r>
              <a:rPr lang="nl-NL" sz="1600" dirty="0" err="1"/>
              <a:t>Untouchables</a:t>
            </a:r>
            <a:r>
              <a:rPr lang="nl-NL" sz="1600" dirty="0"/>
              <a:t> en Star Wars: Episode III: Revenge of the </a:t>
            </a:r>
            <a:r>
              <a:rPr lang="nl-NL" sz="1600" dirty="0" err="1"/>
              <a:t>Sith</a:t>
            </a:r>
            <a:r>
              <a:rPr lang="nl-NL" sz="1600" dirty="0"/>
              <a:t>.</a:t>
            </a:r>
          </a:p>
          <a:p>
            <a:pPr marL="0" indent="0">
              <a:buNone/>
            </a:pPr>
            <a:endParaRPr lang="nl-NL" sz="1400" dirty="0"/>
          </a:p>
        </p:txBody>
      </p:sp>
      <p:pic>
        <p:nvPicPr>
          <p:cNvPr id="6" name="Afbeelding 5"/>
          <p:cNvPicPr>
            <a:picLocks noChangeAspect="1"/>
          </p:cNvPicPr>
          <p:nvPr/>
        </p:nvPicPr>
        <p:blipFill>
          <a:blip r:embed="rId4"/>
          <a:stretch>
            <a:fillRect/>
          </a:stretch>
        </p:blipFill>
        <p:spPr>
          <a:xfrm>
            <a:off x="5612698" y="1666898"/>
            <a:ext cx="3423352" cy="2330957"/>
          </a:xfrm>
          <a:prstGeom prst="rect">
            <a:avLst/>
          </a:prstGeom>
        </p:spPr>
      </p:pic>
      <p:sp>
        <p:nvSpPr>
          <p:cNvPr id="7" name="Rechthoek 6"/>
          <p:cNvSpPr/>
          <p:nvPr/>
        </p:nvSpPr>
        <p:spPr>
          <a:xfrm>
            <a:off x="457199" y="3441737"/>
            <a:ext cx="5155499" cy="307777"/>
          </a:xfrm>
          <a:prstGeom prst="rect">
            <a:avLst/>
          </a:prstGeom>
        </p:spPr>
        <p:txBody>
          <a:bodyPr wrap="square">
            <a:spAutoFit/>
          </a:bodyPr>
          <a:lstStyle/>
          <a:p>
            <a:endParaRPr lang="nl-NL" sz="1400" dirty="0"/>
          </a:p>
        </p:txBody>
      </p:sp>
      <p:pic>
        <p:nvPicPr>
          <p:cNvPr id="5" name="Afbeelding 4" descr="Potemkinmarc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2697" y="4106332"/>
            <a:ext cx="3409833" cy="1945455"/>
          </a:xfrm>
          <a:prstGeom prst="rect">
            <a:avLst/>
          </a:prstGeom>
        </p:spPr>
      </p:pic>
    </p:spTree>
    <p:extLst>
      <p:ext uri="{BB962C8B-B14F-4D97-AF65-F5344CB8AC3E}">
        <p14:creationId xmlns:p14="http://schemas.microsoft.com/office/powerpoint/2010/main" val="32025512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4487"/>
            <a:ext cx="5109633" cy="5094585"/>
          </a:xfrm>
        </p:spPr>
        <p:txBody>
          <a:bodyPr>
            <a:normAutofit/>
          </a:bodyPr>
          <a:lstStyle/>
          <a:p>
            <a:pPr marL="0" indent="0">
              <a:buNone/>
            </a:pPr>
            <a:r>
              <a:rPr lang="nl-NL" sz="1800" b="1" dirty="0" smtClean="0"/>
              <a:t>OKTOBER</a:t>
            </a:r>
          </a:p>
          <a:p>
            <a:pPr marL="0" indent="0">
              <a:buNone/>
            </a:pPr>
            <a:r>
              <a:rPr lang="nl-NL" sz="1800" dirty="0" smtClean="0"/>
              <a:t>Door </a:t>
            </a:r>
            <a:r>
              <a:rPr lang="nl-NL" sz="1800" dirty="0" err="1" smtClean="0"/>
              <a:t>Eissensteins</a:t>
            </a:r>
            <a:r>
              <a:rPr lang="nl-NL" sz="1800" dirty="0" smtClean="0"/>
              <a:t> internationale succes kreeg hij de </a:t>
            </a:r>
            <a:r>
              <a:rPr lang="nl-NL" sz="1800" dirty="0"/>
              <a:t>opdracht van </a:t>
            </a:r>
            <a:r>
              <a:rPr lang="nl-NL" sz="1800" dirty="0" smtClean="0"/>
              <a:t>Stalins regime de film </a:t>
            </a:r>
            <a:r>
              <a:rPr lang="nl-NL" sz="1800" b="1" i="1" dirty="0"/>
              <a:t>O</a:t>
            </a:r>
            <a:r>
              <a:rPr lang="nl-NL" sz="1800" b="1" i="1" dirty="0" smtClean="0"/>
              <a:t>ktober</a:t>
            </a:r>
            <a:r>
              <a:rPr lang="nl-NL" sz="1800" dirty="0" smtClean="0"/>
              <a:t> te regisseren. De </a:t>
            </a:r>
            <a:r>
              <a:rPr lang="nl-NL" sz="1800" dirty="0"/>
              <a:t>opdracht tot </a:t>
            </a:r>
            <a:r>
              <a:rPr lang="nl-NL" sz="1800" b="1" i="1" dirty="0"/>
              <a:t>Oktober </a:t>
            </a:r>
            <a:r>
              <a:rPr lang="nl-NL" sz="1800" dirty="0"/>
              <a:t>werd gegeven vanwege de tiende verjaardag van de Oktoberrevolutie van </a:t>
            </a:r>
            <a:r>
              <a:rPr lang="nl-NL" sz="1800" dirty="0" smtClean="0"/>
              <a:t>1917. </a:t>
            </a:r>
            <a:r>
              <a:rPr lang="nl-NL" sz="1800" dirty="0"/>
              <a:t>De film schetst de politieke ontwikkelingen in documentaire stijl: propaganda! </a:t>
            </a:r>
          </a:p>
          <a:p>
            <a:pPr marL="0" indent="0">
              <a:buNone/>
            </a:pPr>
            <a:endParaRPr lang="nl-NL" sz="1800" dirty="0"/>
          </a:p>
          <a:p>
            <a:pPr marL="0" indent="0">
              <a:buNone/>
            </a:pPr>
            <a:r>
              <a:rPr lang="nl-NL" sz="1800" dirty="0" smtClean="0"/>
              <a:t>Ook </a:t>
            </a:r>
            <a:r>
              <a:rPr lang="nl-NL" sz="1800" dirty="0"/>
              <a:t>deze film werd een nationaal en internationaal succes</a:t>
            </a:r>
            <a:r>
              <a:rPr lang="nl-NL" sz="1800" dirty="0" smtClean="0"/>
              <a:t>.</a:t>
            </a:r>
          </a:p>
          <a:p>
            <a:pPr marL="0" indent="0">
              <a:buNone/>
            </a:pPr>
            <a:endParaRPr lang="nl-NL" sz="1800" dirty="0" smtClean="0"/>
          </a:p>
          <a:p>
            <a:pPr marL="0" indent="0">
              <a:buNone/>
            </a:pPr>
            <a:r>
              <a:rPr lang="nl-NL" sz="1800" dirty="0" smtClean="0">
                <a:hlinkClick r:id="rId3"/>
              </a:rPr>
              <a:t>https://www.youtube.com/watch?v=x0QAjpeosgU</a:t>
            </a:r>
            <a:endParaRPr lang="nl-NL" sz="1800" dirty="0" smtClean="0"/>
          </a:p>
          <a:p>
            <a:pPr marL="0" indent="0">
              <a:buNone/>
            </a:pPr>
            <a:endParaRPr lang="nl-NL" sz="1800" dirty="0"/>
          </a:p>
          <a:p>
            <a:pPr marL="0" indent="0">
              <a:buNone/>
            </a:pPr>
            <a:endParaRPr lang="nl-NL" sz="1800" dirty="0" smtClean="0">
              <a:solidFill>
                <a:srgbClr val="FF0000"/>
              </a:solidFill>
            </a:endParaRPr>
          </a:p>
          <a:p>
            <a:pPr marL="0" indent="0">
              <a:buNone/>
            </a:pPr>
            <a:endParaRPr lang="nl-NL" sz="2200" dirty="0" smtClean="0"/>
          </a:p>
          <a:p>
            <a:pPr marL="0" indent="0">
              <a:buNone/>
            </a:pPr>
            <a:endParaRPr lang="nl-NL" sz="2200" dirty="0" smtClean="0"/>
          </a:p>
          <a:p>
            <a:pPr marL="0" indent="0">
              <a:buNone/>
            </a:pPr>
            <a:endParaRPr lang="nl-NL" sz="2200" dirty="0" smtClean="0"/>
          </a:p>
          <a:p>
            <a:pPr marL="0" indent="0">
              <a:buNone/>
            </a:pPr>
            <a:endParaRPr lang="nl-NL" sz="2000" dirty="0" smtClean="0"/>
          </a:p>
          <a:p>
            <a:endParaRPr lang="nl-NL" sz="2000" dirty="0" smtClean="0"/>
          </a:p>
          <a:p>
            <a:endParaRPr lang="nl-NL" sz="2000" dirty="0"/>
          </a:p>
        </p:txBody>
      </p:sp>
      <p:sp>
        <p:nvSpPr>
          <p:cNvPr id="5" name="Titel 1"/>
          <p:cNvSpPr txBox="1">
            <a:spLocks/>
          </p:cNvSpPr>
          <p:nvPr/>
        </p:nvSpPr>
        <p:spPr>
          <a:xfrm>
            <a:off x="609600" y="4270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b="1" dirty="0" smtClean="0">
                <a:solidFill>
                  <a:schemeClr val="accent3">
                    <a:lumMod val="50000"/>
                  </a:schemeClr>
                </a:solidFill>
              </a:rPr>
              <a:t>RUSLAND VANAF 1900</a:t>
            </a:r>
          </a:p>
          <a:p>
            <a:r>
              <a:rPr lang="nl-NL" b="1" dirty="0" err="1" smtClean="0">
                <a:solidFill>
                  <a:schemeClr val="accent3">
                    <a:lumMod val="50000"/>
                  </a:schemeClr>
                </a:solidFill>
              </a:rPr>
              <a:t>Eissenstein</a:t>
            </a:r>
            <a:endParaRPr lang="nl-NL" b="1" dirty="0">
              <a:solidFill>
                <a:schemeClr val="accent3">
                  <a:lumMod val="50000"/>
                </a:schemeClr>
              </a:solidFill>
            </a:endParaRPr>
          </a:p>
          <a:p>
            <a:endParaRPr lang="nl-NL" b="1" dirty="0">
              <a:solidFill>
                <a:schemeClr val="accent3">
                  <a:lumMod val="50000"/>
                </a:schemeClr>
              </a:solidFill>
            </a:endParaRPr>
          </a:p>
        </p:txBody>
      </p:sp>
      <p:pic>
        <p:nvPicPr>
          <p:cNvPr id="6" name="Afbeelding 5" descr="octyab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2885" y="2112880"/>
            <a:ext cx="2936315" cy="3729120"/>
          </a:xfrm>
          <a:prstGeom prst="rect">
            <a:avLst/>
          </a:prstGeom>
        </p:spPr>
      </p:pic>
    </p:spTree>
    <p:extLst>
      <p:ext uri="{BB962C8B-B14F-4D97-AF65-F5344CB8AC3E}">
        <p14:creationId xmlns:p14="http://schemas.microsoft.com/office/powerpoint/2010/main" val="38224114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http://www.hausderkunst.de/uploads/pics/Entartete-Kunst_Installationsaufnahme_cBerlin-630.jpg"/>
          <p:cNvPicPr>
            <a:picLocks noGrp="1"/>
          </p:cNvPicPr>
          <p:nvPr>
            <p:ph idx="1"/>
          </p:nvPr>
        </p:nvPicPr>
        <p:blipFill>
          <a:blip r:embed="rId3">
            <a:extLst>
              <a:ext uri="{28A0092B-C50C-407E-A947-70E740481C1C}">
                <a14:useLocalDpi xmlns:a14="http://schemas.microsoft.com/office/drawing/2010/main" val="0"/>
              </a:ext>
            </a:extLst>
          </a:blip>
          <a:srcRect l="935" r="935"/>
          <a:stretch>
            <a:fillRect/>
          </a:stretch>
        </p:blipFill>
        <p:spPr bwMode="auto">
          <a:xfrm>
            <a:off x="3423607" y="3741355"/>
            <a:ext cx="5442656" cy="2909426"/>
          </a:xfrm>
          <a:prstGeom prst="rect">
            <a:avLst/>
          </a:prstGeom>
          <a:noFill/>
          <a:ln>
            <a:noFill/>
          </a:ln>
        </p:spPr>
      </p:pic>
      <p:pic>
        <p:nvPicPr>
          <p:cNvPr id="5" name="irc_mi" descr="http://www.dhm.de/archiv/ausstellungen/grundrechte/bilder/2_02.jpg"/>
          <p:cNvPicPr/>
          <p:nvPr/>
        </p:nvPicPr>
        <p:blipFill>
          <a:blip r:embed="rId4">
            <a:extLst>
              <a:ext uri="{28A0092B-C50C-407E-A947-70E740481C1C}">
                <a14:useLocalDpi xmlns:a14="http://schemas.microsoft.com/office/drawing/2010/main" val="0"/>
              </a:ext>
            </a:extLst>
          </a:blip>
          <a:srcRect/>
          <a:stretch>
            <a:fillRect/>
          </a:stretch>
        </p:blipFill>
        <p:spPr bwMode="auto">
          <a:xfrm>
            <a:off x="381214" y="1386235"/>
            <a:ext cx="1934759" cy="2229829"/>
          </a:xfrm>
          <a:prstGeom prst="rect">
            <a:avLst/>
          </a:prstGeom>
          <a:noFill/>
          <a:ln>
            <a:noFill/>
          </a:ln>
        </p:spPr>
      </p:pic>
      <p:pic>
        <p:nvPicPr>
          <p:cNvPr id="6" name="Afbeelding 5"/>
          <p:cNvPicPr>
            <a:picLocks noChangeAspect="1"/>
          </p:cNvPicPr>
          <p:nvPr/>
        </p:nvPicPr>
        <p:blipFill>
          <a:blip r:embed="rId5"/>
          <a:stretch>
            <a:fillRect/>
          </a:stretch>
        </p:blipFill>
        <p:spPr>
          <a:xfrm>
            <a:off x="5773972" y="1417638"/>
            <a:ext cx="3092291" cy="2198426"/>
          </a:xfrm>
          <a:prstGeom prst="rect">
            <a:avLst/>
          </a:prstGeom>
        </p:spPr>
      </p:pic>
      <p:sp>
        <p:nvSpPr>
          <p:cNvPr id="7" name="Tekstvak 6"/>
          <p:cNvSpPr txBox="1"/>
          <p:nvPr/>
        </p:nvSpPr>
        <p:spPr>
          <a:xfrm>
            <a:off x="3227917" y="2043249"/>
            <a:ext cx="1754257" cy="923330"/>
          </a:xfrm>
          <a:prstGeom prst="rect">
            <a:avLst/>
          </a:prstGeom>
          <a:noFill/>
        </p:spPr>
        <p:txBody>
          <a:bodyPr wrap="square" rtlCol="0">
            <a:spAutoFit/>
          </a:bodyPr>
          <a:lstStyle/>
          <a:p>
            <a:pPr algn="ctr"/>
            <a:r>
              <a:rPr lang="nl-NL" dirty="0" smtClean="0"/>
              <a:t>1938: </a:t>
            </a:r>
          </a:p>
          <a:p>
            <a:pPr algn="ctr"/>
            <a:r>
              <a:rPr lang="nl-NL" dirty="0" smtClean="0"/>
              <a:t>Duitsland</a:t>
            </a:r>
          </a:p>
          <a:p>
            <a:pPr algn="ctr"/>
            <a:r>
              <a:rPr lang="nl-NL" dirty="0" smtClean="0"/>
              <a:t>Hitler</a:t>
            </a:r>
            <a:endParaRPr lang="nl-NL" dirty="0"/>
          </a:p>
        </p:txBody>
      </p:sp>
      <p:sp>
        <p:nvSpPr>
          <p:cNvPr id="3" name="Tekstvak 2"/>
          <p:cNvSpPr txBox="1"/>
          <p:nvPr/>
        </p:nvSpPr>
        <p:spPr>
          <a:xfrm>
            <a:off x="261509" y="3741355"/>
            <a:ext cx="2966408" cy="3600985"/>
          </a:xfrm>
          <a:prstGeom prst="rect">
            <a:avLst/>
          </a:prstGeom>
          <a:noFill/>
        </p:spPr>
        <p:txBody>
          <a:bodyPr wrap="square" rtlCol="0">
            <a:spAutoFit/>
          </a:bodyPr>
          <a:lstStyle/>
          <a:p>
            <a:r>
              <a:rPr lang="nl-NL" sz="1600" dirty="0" smtClean="0"/>
              <a:t>Hitler heeft een afkeer van de moderne kunst. Alle moderne kunst wordt verboden. Hitler houdt van realistische kunst, gebaseerd op de kunst van de Grieken en de Romeinen.</a:t>
            </a:r>
          </a:p>
          <a:p>
            <a:endParaRPr lang="nl-NL" sz="1600" dirty="0"/>
          </a:p>
          <a:p>
            <a:r>
              <a:rPr lang="nl-NL" sz="1600" b="1" dirty="0" smtClean="0">
                <a:solidFill>
                  <a:srgbClr val="FF0000"/>
                </a:solidFill>
              </a:rPr>
              <a:t>Waarom verbood Hitler de moderne kunst? </a:t>
            </a:r>
          </a:p>
          <a:p>
            <a:endParaRPr lang="nl-NL" sz="1200" b="1" dirty="0">
              <a:solidFill>
                <a:srgbClr val="FF0000"/>
              </a:solidFill>
            </a:endParaRPr>
          </a:p>
          <a:p>
            <a:endParaRPr lang="nl-NL" sz="1200" b="1" dirty="0" smtClean="0">
              <a:solidFill>
                <a:srgbClr val="FF0000"/>
              </a:solidFill>
            </a:endParaRPr>
          </a:p>
          <a:p>
            <a:endParaRPr lang="nl-NL" sz="1200" b="1" dirty="0">
              <a:solidFill>
                <a:srgbClr val="FF0000"/>
              </a:solidFill>
            </a:endParaRPr>
          </a:p>
          <a:p>
            <a:endParaRPr lang="nl-NL" sz="1200" b="1" dirty="0" smtClean="0">
              <a:solidFill>
                <a:srgbClr val="FF0000"/>
              </a:solidFill>
            </a:endParaRPr>
          </a:p>
          <a:p>
            <a:endParaRPr lang="nl-NL" sz="1200" b="1" dirty="0">
              <a:solidFill>
                <a:srgbClr val="FF0000"/>
              </a:solidFill>
            </a:endParaRPr>
          </a:p>
          <a:p>
            <a:endParaRPr lang="nl-NL" sz="1200" b="1" dirty="0" smtClean="0">
              <a:solidFill>
                <a:srgbClr val="FF0000"/>
              </a:solidFill>
            </a:endParaRPr>
          </a:p>
          <a:p>
            <a:endParaRPr lang="nl-NL" sz="1200" b="1" dirty="0">
              <a:solidFill>
                <a:srgbClr val="FF0000"/>
              </a:solidFill>
            </a:endParaRPr>
          </a:p>
        </p:txBody>
      </p:sp>
      <p:sp>
        <p:nvSpPr>
          <p:cNvPr id="8" name="Titel 7"/>
          <p:cNvSpPr>
            <a:spLocks noGrp="1"/>
          </p:cNvSpPr>
          <p:nvPr>
            <p:ph type="title"/>
          </p:nvPr>
        </p:nvSpPr>
        <p:spPr>
          <a:xfrm>
            <a:off x="381214" y="140933"/>
            <a:ext cx="8229600" cy="1143000"/>
          </a:xfrm>
        </p:spPr>
        <p:txBody>
          <a:bodyPr>
            <a:normAutofit fontScale="90000"/>
          </a:bodyPr>
          <a:lstStyle/>
          <a:p>
            <a:r>
              <a:rPr lang="nl-NL" b="1" dirty="0" smtClean="0">
                <a:solidFill>
                  <a:schemeClr val="accent3">
                    <a:lumMod val="50000"/>
                  </a:schemeClr>
                </a:solidFill>
              </a:rPr>
              <a:t>DUITSLAND</a:t>
            </a:r>
            <a:br>
              <a:rPr lang="nl-NL" b="1" dirty="0" smtClean="0">
                <a:solidFill>
                  <a:schemeClr val="accent3">
                    <a:lumMod val="50000"/>
                  </a:schemeClr>
                </a:solidFill>
              </a:rPr>
            </a:br>
            <a:r>
              <a:rPr lang="nl-NL" b="1" dirty="0" err="1">
                <a:solidFill>
                  <a:schemeClr val="accent3">
                    <a:lumMod val="50000"/>
                  </a:schemeClr>
                </a:solidFill>
              </a:rPr>
              <a:t>E</a:t>
            </a:r>
            <a:r>
              <a:rPr lang="nl-NL" b="1" dirty="0" err="1" smtClean="0">
                <a:solidFill>
                  <a:schemeClr val="accent3">
                    <a:lumMod val="50000"/>
                  </a:schemeClr>
                </a:solidFill>
              </a:rPr>
              <a:t>ntartete</a:t>
            </a:r>
            <a:r>
              <a:rPr lang="nl-NL" b="1" dirty="0" smtClean="0">
                <a:solidFill>
                  <a:schemeClr val="accent3">
                    <a:lumMod val="50000"/>
                  </a:schemeClr>
                </a:solidFill>
              </a:rPr>
              <a:t> kunst</a:t>
            </a:r>
            <a:endParaRPr lang="nl-NL" b="1" dirty="0">
              <a:solidFill>
                <a:schemeClr val="accent3">
                  <a:lumMod val="50000"/>
                </a:schemeClr>
              </a:solidFill>
            </a:endParaRPr>
          </a:p>
        </p:txBody>
      </p:sp>
    </p:spTree>
    <p:extLst>
      <p:ext uri="{BB962C8B-B14F-4D97-AF65-F5344CB8AC3E}">
        <p14:creationId xmlns:p14="http://schemas.microsoft.com/office/powerpoint/2010/main" val="37310554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2982</TotalTime>
  <Words>1781</Words>
  <Application>Microsoft Macintosh PowerPoint</Application>
  <PresentationFormat>Diavoorstelling (4:3)</PresentationFormat>
  <Paragraphs>210</Paragraphs>
  <Slides>15</Slides>
  <Notes>11</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Office-thema</vt:lpstr>
      <vt:lpstr>LES 1: film cultuur van het moderne  Rusland, Duitsland en Amerika KUNST EN MACHT </vt:lpstr>
      <vt:lpstr>WAT LEER JE DEZE LES</vt:lpstr>
      <vt:lpstr>PowerPoint-presentatie</vt:lpstr>
      <vt:lpstr>PowerPoint-presentatie</vt:lpstr>
      <vt:lpstr>PowerPoint-presentatie</vt:lpstr>
      <vt:lpstr>PowerPoint-presentatie</vt:lpstr>
      <vt:lpstr>RUSLAND VANAF 1900 Eissenstein </vt:lpstr>
      <vt:lpstr>PowerPoint-presentatie</vt:lpstr>
      <vt:lpstr>DUITSLAND Entartete kunst</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Gebruiker</cp:lastModifiedBy>
  <cp:revision>67</cp:revision>
  <dcterms:created xsi:type="dcterms:W3CDTF">2014-09-05T07:23:30Z</dcterms:created>
  <dcterms:modified xsi:type="dcterms:W3CDTF">2018-01-12T09:03:21Z</dcterms:modified>
</cp:coreProperties>
</file>